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31"/>
  </p:notesMasterIdLst>
  <p:sldIdLst>
    <p:sldId id="257" r:id="rId2"/>
    <p:sldId id="259" r:id="rId3"/>
    <p:sldId id="262" r:id="rId4"/>
    <p:sldId id="267" r:id="rId5"/>
    <p:sldId id="269" r:id="rId6"/>
    <p:sldId id="291" r:id="rId7"/>
    <p:sldId id="264" r:id="rId8"/>
    <p:sldId id="292" r:id="rId9"/>
    <p:sldId id="293" r:id="rId10"/>
    <p:sldId id="321" r:id="rId11"/>
    <p:sldId id="316" r:id="rId12"/>
    <p:sldId id="273" r:id="rId13"/>
    <p:sldId id="317" r:id="rId14"/>
    <p:sldId id="318" r:id="rId15"/>
    <p:sldId id="320" r:id="rId16"/>
    <p:sldId id="319" r:id="rId17"/>
    <p:sldId id="296" r:id="rId18"/>
    <p:sldId id="300" r:id="rId19"/>
    <p:sldId id="301" r:id="rId20"/>
    <p:sldId id="302" r:id="rId21"/>
    <p:sldId id="303" r:id="rId22"/>
    <p:sldId id="310" r:id="rId23"/>
    <p:sldId id="315" r:id="rId24"/>
    <p:sldId id="326" r:id="rId25"/>
    <p:sldId id="323" r:id="rId26"/>
    <p:sldId id="325" r:id="rId27"/>
    <p:sldId id="327" r:id="rId28"/>
    <p:sldId id="328" r:id="rId29"/>
    <p:sldId id="329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997" autoAdjust="0"/>
    <p:restoredTop sz="94590"/>
  </p:normalViewPr>
  <p:slideViewPr>
    <p:cSldViewPr snapToGrid="0" snapToObjects="1">
      <p:cViewPr varScale="1">
        <p:scale>
          <a:sx n="96" d="100"/>
          <a:sy n="96" d="100"/>
        </p:scale>
        <p:origin x="152" y="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0EB355-D322-4E82-8A7D-D6DDD7014CE3}" type="datetimeFigureOut">
              <a:rPr lang="en-SG" smtClean="0"/>
              <a:t>20/10/2018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535E16-92DE-4455-86B2-F3CA81CD2AC9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1563653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535E16-92DE-4455-86B2-F3CA81CD2AC9}" type="slidenum">
              <a:rPr lang="en-SG" smtClean="0"/>
              <a:t>27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4749290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95B9D-081F-4060-83BF-2A07A5295613}" type="datetime1">
              <a:rPr lang="en-US" smtClean="0"/>
              <a:t>10/20/2018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5918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0E401-35D4-4528-8948-675FDF340808}" type="datetime1">
              <a:rPr lang="en-US" smtClean="0"/>
              <a:t>10/20/2018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7439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FDFFA-B8ED-4F50-A7B9-34492BC8A4A8}" type="datetime1">
              <a:rPr lang="en-US" smtClean="0"/>
              <a:t>10/20/2018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3762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926DE-CA11-4E1D-BDA6-09BE0C6DF9AE}" type="datetime1">
              <a:rPr lang="en-US" smtClean="0"/>
              <a:t>10/20/2018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521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F80746-F9A4-4D0D-8988-DECD4686D4DF}" type="datetime1">
              <a:rPr lang="en-US" smtClean="0"/>
              <a:t>10/20/2018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0068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61628C-4C96-4957-AB13-48279A4233EC}" type="datetime1">
              <a:rPr lang="en-US" smtClean="0"/>
              <a:t>10/20/2018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5608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B1566-A34E-4F65-9AA9-B6928D19D3A5}" type="datetime1">
              <a:rPr lang="en-US" smtClean="0"/>
              <a:t>10/20/2018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3609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5C75B-E451-4890-9B15-BDD2C2441EB9}" type="datetime1">
              <a:rPr lang="en-US" smtClean="0"/>
              <a:t>10/20/2018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0634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F0C26-8B6C-4560-B167-2A1130742DBD}" type="datetime1">
              <a:rPr lang="en-US" smtClean="0"/>
              <a:t>10/20/2018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3305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7445C-7038-4953-ADE1-D0B82FAC0302}" type="datetime1">
              <a:rPr lang="en-US" smtClean="0"/>
              <a:t>10/20/2018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4786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F5D4C-B416-4C64-A944-AD1B5D13347B}" type="datetime1">
              <a:rPr lang="en-US" smtClean="0"/>
              <a:t>10/20/2018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2936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279938-50F5-462B-9F42-9CD24BC63B99}" type="datetime1">
              <a:rPr lang="en-US" smtClean="0"/>
              <a:t>10/20/2018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EF4619-F19A-E048-BC08-46ED4E2D9E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1837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g"/><Relationship Id="rId3" Type="http://schemas.openxmlformats.org/officeDocument/2006/relationships/hyperlink" Target="mailto:yeokm1@gmail.com" TargetMode="External"/><Relationship Id="rId7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yeokhengmeng.com/2017/07/repair-kopitiam-specialty-electrical-tools-part-2-short-circuit-limiter/" TargetMode="External"/><Relationship Id="rId5" Type="http://schemas.openxmlformats.org/officeDocument/2006/relationships/hyperlink" Target="http://yeokhengmeng.com/2016/05/repair-kopitiam-speciality-electrical-tools/" TargetMode="External"/><Relationship Id="rId10" Type="http://schemas.openxmlformats.org/officeDocument/2006/relationships/image" Target="../media/image5.jpg"/><Relationship Id="rId4" Type="http://schemas.openxmlformats.org/officeDocument/2006/relationships/hyperlink" Target="https://github.com/yeokm1/repair-kopitiam-training-and-equipment" TargetMode="External"/><Relationship Id="rId9" Type="http://schemas.openxmlformats.org/officeDocument/2006/relationships/image" Target="../media/image4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hyperlink" Target="https://www.youtube.com/watch?v=h-DokWP5Kic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VpU6cOnxy0s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hyperlink" Target="https://www.youtube.com/watch?v=O4qB3WehqlA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tSpie7baYFM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traitstimes.com/singapore/improper-heater-wiring-caused-boys-death-while-showering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G"/><Relationship Id="rId4" Type="http://schemas.openxmlformats.org/officeDocument/2006/relationships/hyperlink" Target="https://www.straitstimes.com/singapore/circuit-breaker-could-be-a-lifesaver" TargetMode="Externa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eokm1/repair-kopitiam-training-and-equipment" TargetMode="External"/><Relationship Id="rId2" Type="http://schemas.openxmlformats.org/officeDocument/2006/relationships/hyperlink" Target="mailto:yeokm1@gmail.com" TargetMode="External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yeokhengmeng.com/2017/07/repair-kopitiam-specialty-electrical-tools-part-2-short-circuit-limiter/" TargetMode="External"/><Relationship Id="rId4" Type="http://schemas.openxmlformats.org/officeDocument/2006/relationships/hyperlink" Target="http://yeokhengmeng.com/2016/05/repair-kopitiam-speciality-electrical-tools/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5977" y="49659"/>
            <a:ext cx="11572567" cy="708624"/>
          </a:xfrm>
        </p:spPr>
        <p:txBody>
          <a:bodyPr>
            <a:noAutofit/>
          </a:bodyPr>
          <a:lstStyle/>
          <a:p>
            <a:pPr algn="l"/>
            <a:r>
              <a:rPr lang="en-SG" sz="4400" dirty="0"/>
              <a:t>Repair </a:t>
            </a:r>
            <a:r>
              <a:rPr lang="en-SG" sz="4400" dirty="0" err="1"/>
              <a:t>Kopitiam</a:t>
            </a:r>
            <a:r>
              <a:rPr lang="en-SG" sz="4400" dirty="0"/>
              <a:t> Circuit Breaker Training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B649F-BA72-4D5B-9DE7-B85048FCABD7}" type="slidenum">
              <a:rPr lang="en-SG" smtClean="0"/>
              <a:t>1</a:t>
            </a:fld>
            <a:endParaRPr lang="en-SG"/>
          </a:p>
        </p:txBody>
      </p:sp>
      <p:sp>
        <p:nvSpPr>
          <p:cNvPr id="6" name="TextBox 5"/>
          <p:cNvSpPr txBox="1"/>
          <p:nvPr/>
        </p:nvSpPr>
        <p:spPr>
          <a:xfrm>
            <a:off x="0" y="6039726"/>
            <a:ext cx="2829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For Repair </a:t>
            </a:r>
            <a:r>
              <a:rPr lang="en-SG" dirty="0" err="1"/>
              <a:t>Kopitiam</a:t>
            </a:r>
            <a:r>
              <a:rPr lang="en-SG" dirty="0"/>
              <a:t> Training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3801AE7-53BA-4C25-870E-42AB16F1CA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993" y="3429001"/>
            <a:ext cx="3573171" cy="24448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A6FC92A-01FB-4228-A904-67BA8A1AC779}"/>
              </a:ext>
            </a:extLst>
          </p:cNvPr>
          <p:cNvSpPr txBox="1"/>
          <p:nvPr/>
        </p:nvSpPr>
        <p:spPr>
          <a:xfrm>
            <a:off x="5396357" y="5609118"/>
            <a:ext cx="6795643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SG" sz="1600" dirty="0"/>
              <a:t>By: Yeo Kheng Meng (</a:t>
            </a:r>
            <a:r>
              <a:rPr lang="en-SG" sz="1600" dirty="0">
                <a:hlinkClick r:id="rId3"/>
              </a:rPr>
              <a:t>yeokm1@gmail.com</a:t>
            </a:r>
            <a:r>
              <a:rPr lang="en-SG" sz="1600" dirty="0"/>
              <a:t>)</a:t>
            </a:r>
          </a:p>
          <a:p>
            <a:pPr algn="r"/>
            <a:r>
              <a:rPr lang="en-SG" sz="1200" dirty="0">
                <a:hlinkClick r:id="rId4"/>
              </a:rPr>
              <a:t>https://github.com/yeokm1/repair-kopitiam-training-and-equipment</a:t>
            </a:r>
            <a:endParaRPr lang="en-SG" sz="1200" dirty="0"/>
          </a:p>
          <a:p>
            <a:pPr algn="r"/>
            <a:r>
              <a:rPr lang="en-SG" sz="1200" dirty="0">
                <a:hlinkClick r:id="rId5"/>
              </a:rPr>
              <a:t>http://yeokhengmeng.com/2016/05/repair-kopitiam-speciality-electrical-tools/</a:t>
            </a:r>
            <a:endParaRPr lang="en-SG" sz="1200" dirty="0"/>
          </a:p>
          <a:p>
            <a:pPr algn="r"/>
            <a:r>
              <a:rPr lang="en-SG" sz="1200" dirty="0">
                <a:hlinkClick r:id="rId6"/>
              </a:rPr>
              <a:t>http://yeokhengmeng.com/2017/07/repair-kopitiam-specialty-electrical-tools-part-2-short-circuit-limiter/</a:t>
            </a:r>
            <a:endParaRPr lang="en-SG" sz="1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81F97F-F58F-49AC-AF0F-2A19C1FDB6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1177" y="732929"/>
            <a:ext cx="3787971" cy="259040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BDD528C-4A87-48BC-9FB2-4C75668BE84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8198575" y="2124756"/>
            <a:ext cx="4999463" cy="183861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FA63308-3E2B-414F-937D-AEA0F2ACC21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17562" y="732929"/>
            <a:ext cx="4191163" cy="259040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DAD5468-F290-4278-8944-5F380A33BA2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17562" y="3429001"/>
            <a:ext cx="3990618" cy="2421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542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1024" y="-26070"/>
            <a:ext cx="8260081" cy="614384"/>
          </a:xfrm>
        </p:spPr>
        <p:txBody>
          <a:bodyPr>
            <a:normAutofit fontScale="90000"/>
          </a:bodyPr>
          <a:lstStyle/>
          <a:p>
            <a:r>
              <a:rPr lang="en-SG" sz="4000" dirty="0"/>
              <a:t>Blackout recovery procedure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781878" y="3897132"/>
            <a:ext cx="9886123" cy="2960868"/>
          </a:xfrm>
        </p:spPr>
        <p:txBody>
          <a:bodyPr>
            <a:normAutofit fontScale="92500" lnSpcReduction="10000"/>
          </a:bodyPr>
          <a:lstStyle/>
          <a:p>
            <a:r>
              <a:rPr lang="en-SG" dirty="0"/>
              <a:t>Why? </a:t>
            </a:r>
            <a:r>
              <a:rPr lang="en-SG" u="sng" dirty="0"/>
              <a:t>Overcurrent or earth-leakage detected</a:t>
            </a:r>
          </a:p>
          <a:p>
            <a:pPr marL="514350" indent="-514350">
              <a:buFont typeface="+mj-lt"/>
              <a:buAutoNum type="arabicPeriod"/>
            </a:pPr>
            <a:r>
              <a:rPr lang="en-SG" sz="2200" dirty="0"/>
              <a:t>Turn off every electrical device</a:t>
            </a:r>
          </a:p>
          <a:p>
            <a:pPr marL="514350" indent="-514350">
              <a:buFont typeface="+mj-lt"/>
              <a:buAutoNum type="arabicPeriod"/>
            </a:pPr>
            <a:r>
              <a:rPr lang="en-SG" sz="2200" dirty="0"/>
              <a:t>Flip breaker to ON</a:t>
            </a:r>
          </a:p>
          <a:p>
            <a:pPr marL="514350" indent="-514350">
              <a:buFont typeface="+mj-lt"/>
              <a:buAutoNum type="arabicPeriod"/>
            </a:pPr>
            <a:r>
              <a:rPr lang="en-SG" sz="2200" dirty="0"/>
              <a:t>Turn on ONE device at a time. If it trips again, you have found your spoilt device. </a:t>
            </a:r>
          </a:p>
          <a:p>
            <a:pPr lvl="1"/>
            <a:r>
              <a:rPr lang="en-SG" sz="1600" dirty="0"/>
              <a:t>Prioritise simple devices like lamps/ovens. </a:t>
            </a:r>
          </a:p>
          <a:p>
            <a:pPr lvl="1"/>
            <a:r>
              <a:rPr lang="en-SG" sz="1600" dirty="0"/>
              <a:t>Computers and refrigerators are sensitive to repeated power cycles.</a:t>
            </a:r>
          </a:p>
          <a:p>
            <a:pPr marL="514350" indent="-514350">
              <a:buFont typeface="+mj-lt"/>
              <a:buAutoNum type="arabicPeriod"/>
            </a:pPr>
            <a:r>
              <a:rPr lang="en-SG" sz="2200" dirty="0"/>
              <a:t>Unplug that spoilt appliance</a:t>
            </a:r>
          </a:p>
          <a:p>
            <a:pPr marL="514350" indent="-514350">
              <a:buFont typeface="+mj-lt"/>
              <a:buAutoNum type="arabicPeriod"/>
            </a:pPr>
            <a:r>
              <a:rPr lang="en-SG" sz="2200" dirty="0"/>
              <a:t>Flip breaker back on.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6205" y="527056"/>
            <a:ext cx="4512003" cy="337007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B38D2E-128E-4BB7-AEDC-917EE0E41F69}" type="slidenum">
              <a:rPr lang="en-SG" smtClean="0"/>
              <a:t>10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261701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5757" y="89869"/>
            <a:ext cx="7886700" cy="612884"/>
          </a:xfrm>
        </p:spPr>
        <p:txBody>
          <a:bodyPr>
            <a:normAutofit fontScale="90000"/>
          </a:bodyPr>
          <a:lstStyle/>
          <a:p>
            <a:r>
              <a:rPr lang="en-SG" dirty="0"/>
              <a:t>Problem 1: Safety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857" y="5072844"/>
            <a:ext cx="10125406" cy="1657937"/>
          </a:xfrm>
        </p:spPr>
        <p:txBody>
          <a:bodyPr>
            <a:normAutofit fontScale="92500"/>
          </a:bodyPr>
          <a:lstStyle/>
          <a:p>
            <a:r>
              <a:rPr lang="en-SG" dirty="0"/>
              <a:t>Typical </a:t>
            </a:r>
            <a:r>
              <a:rPr lang="en-SG" dirty="0" err="1"/>
              <a:t>I</a:t>
            </a:r>
            <a:r>
              <a:rPr lang="en-SG" baseline="-25000" dirty="0" err="1"/>
              <a:t>△n</a:t>
            </a:r>
            <a:r>
              <a:rPr lang="en-SG" dirty="0"/>
              <a:t> = 30ma threshold for earth leakage which is still dangerous</a:t>
            </a:r>
          </a:p>
          <a:p>
            <a:r>
              <a:rPr lang="en-SG" dirty="0"/>
              <a:t>Balance between safety and nuisance trips</a:t>
            </a:r>
          </a:p>
          <a:p>
            <a:r>
              <a:rPr lang="en-SG" dirty="0"/>
              <a:t>But RK always deals with high-risk faulty appliances… </a:t>
            </a:r>
          </a:p>
          <a:p>
            <a:endParaRPr lang="en-SG" dirty="0"/>
          </a:p>
          <a:p>
            <a:endParaRPr lang="en-SG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7917" y="1380997"/>
            <a:ext cx="4118997" cy="2736191"/>
          </a:xfrm>
          <a:prstGeom prst="rect">
            <a:avLst/>
          </a:prstGeom>
          <a:solidFill>
            <a:srgbClr val="FFFFFF">
              <a:shade val="85000"/>
            </a:srgbClr>
          </a:solidFill>
          <a:ln w="19050" cap="sq">
            <a:solidFill>
              <a:srgbClr val="FF0000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462" y="853641"/>
            <a:ext cx="4381169" cy="402072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761046" y="2939122"/>
            <a:ext cx="1042987" cy="70866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9" name="Straight Connector 8"/>
          <p:cNvCxnSpPr>
            <a:cxnSpLocks/>
          </p:cNvCxnSpPr>
          <p:nvPr/>
        </p:nvCxnSpPr>
        <p:spPr>
          <a:xfrm flipV="1">
            <a:off x="3804033" y="1380997"/>
            <a:ext cx="3563884" cy="158396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cxnSpLocks/>
          </p:cNvCxnSpPr>
          <p:nvPr/>
        </p:nvCxnSpPr>
        <p:spPr>
          <a:xfrm>
            <a:off x="3804033" y="3643208"/>
            <a:ext cx="3563884" cy="47398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312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19144" y="236532"/>
            <a:ext cx="7672856" cy="1111249"/>
          </a:xfrm>
        </p:spPr>
        <p:txBody>
          <a:bodyPr>
            <a:noAutofit/>
          </a:bodyPr>
          <a:lstStyle/>
          <a:p>
            <a:r>
              <a:rPr lang="en-SG" sz="3600" dirty="0"/>
              <a:t>Problem 2: Inaccessible onsite breaker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12</a:t>
            </a:fld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730771" y="1767818"/>
            <a:ext cx="7355212" cy="22177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sz="2000" dirty="0"/>
              <a:t>Circuit breaker inside locked electrical room</a:t>
            </a:r>
          </a:p>
          <a:p>
            <a:r>
              <a:rPr lang="en-SG" sz="2000" dirty="0"/>
              <a:t>Call </a:t>
            </a:r>
            <a:r>
              <a:rPr lang="fr-FR" sz="2000" dirty="0"/>
              <a:t>Essential Maintenance Service Unit (EMSU) to </a:t>
            </a:r>
            <a:r>
              <a:rPr lang="fr-FR" sz="2000" dirty="0" err="1"/>
              <a:t>unlock</a:t>
            </a:r>
            <a:endParaRPr lang="en-SG" sz="2000" dirty="0"/>
          </a:p>
          <a:p>
            <a:r>
              <a:rPr lang="en-SG" sz="2000" dirty="0"/>
              <a:t>30-60 mins response time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9143" y="4405593"/>
            <a:ext cx="7513465" cy="206706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6CFF676-96AD-4637-B8A0-03000FE7A0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018" y="249237"/>
            <a:ext cx="4304855" cy="628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166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2166" y="365126"/>
            <a:ext cx="10515600" cy="906114"/>
          </a:xfrm>
        </p:spPr>
        <p:txBody>
          <a:bodyPr/>
          <a:lstStyle/>
          <a:p>
            <a:r>
              <a:rPr lang="en-SG" dirty="0"/>
              <a:t>Problem 3:  Inconvenience of breaker trip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949276"/>
            <a:ext cx="10279566" cy="3729038"/>
          </a:xfrm>
        </p:spPr>
        <p:txBody>
          <a:bodyPr/>
          <a:lstStyle/>
          <a:p>
            <a:r>
              <a:rPr lang="en-SG" dirty="0"/>
              <a:t>Breaker trips affect the work of others </a:t>
            </a:r>
            <a:r>
              <a:rPr lang="en-SG" dirty="0" err="1"/>
              <a:t>eg</a:t>
            </a:r>
            <a:r>
              <a:rPr lang="en-SG" dirty="0"/>
              <a:t>. Sewing machine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560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73E99A-A6B0-40E1-8CE6-5160862EF5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883" y="73959"/>
            <a:ext cx="10515600" cy="1091585"/>
          </a:xfrm>
        </p:spPr>
        <p:txBody>
          <a:bodyPr/>
          <a:lstStyle/>
          <a:p>
            <a:r>
              <a:rPr lang="en-SG" dirty="0"/>
              <a:t>Solution for RCCB earth-leakage trips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8C62BE-D702-439C-9051-9C6EA6CB48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5040351"/>
            <a:ext cx="10515600" cy="1681123"/>
          </a:xfrm>
        </p:spPr>
        <p:txBody>
          <a:bodyPr>
            <a:normAutofit/>
          </a:bodyPr>
          <a:lstStyle/>
          <a:p>
            <a:r>
              <a:rPr lang="en-SG" dirty="0"/>
              <a:t>Increased safety due to more sensitive 10mA trip rating</a:t>
            </a:r>
          </a:p>
          <a:p>
            <a:r>
              <a:rPr lang="en-SG" dirty="0"/>
              <a:t>Isolates earth trips to this device, onsite breaker RCCB does not trip</a:t>
            </a:r>
          </a:p>
          <a:p>
            <a:r>
              <a:rPr lang="en-SG" dirty="0"/>
              <a:t>Demo video: </a:t>
            </a:r>
            <a:r>
              <a:rPr lang="en-SG" dirty="0">
                <a:hlinkClick r:id="rId2"/>
              </a:rPr>
              <a:t>https://www.youtube.com/watch?v=h-DokWP5Kic</a:t>
            </a:r>
            <a:endParaRPr lang="en-S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2F4293-30E1-48D7-80B4-49015F4329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14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7944AF-D5F6-4005-8F00-3340754846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824" y="1165544"/>
            <a:ext cx="4850829" cy="33172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6217E8F-7F04-4E6E-83E2-3D7FE05E42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7743" y="1165544"/>
            <a:ext cx="5367151" cy="331724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D9DBB99-AB1C-42D9-9F7E-3F497A7FE21E}"/>
              </a:ext>
            </a:extLst>
          </p:cNvPr>
          <p:cNvSpPr txBox="1"/>
          <p:nvPr/>
        </p:nvSpPr>
        <p:spPr>
          <a:xfrm>
            <a:off x="2067339" y="4452012"/>
            <a:ext cx="10148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400" dirty="0" err="1"/>
              <a:t>Jurong</a:t>
            </a:r>
            <a:endParaRPr lang="en-SG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99E66B-4CBF-4D8F-ACE5-E7C1902079D4}"/>
              </a:ext>
            </a:extLst>
          </p:cNvPr>
          <p:cNvSpPr txBox="1"/>
          <p:nvPr/>
        </p:nvSpPr>
        <p:spPr>
          <a:xfrm>
            <a:off x="8447086" y="4436850"/>
            <a:ext cx="13724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400" dirty="0"/>
              <a:t>Tampines</a:t>
            </a:r>
          </a:p>
        </p:txBody>
      </p:sp>
    </p:spTree>
    <p:extLst>
      <p:ext uri="{BB962C8B-B14F-4D97-AF65-F5344CB8AC3E}">
        <p14:creationId xmlns:p14="http://schemas.microsoft.com/office/powerpoint/2010/main" val="26742136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9471" y="68561"/>
            <a:ext cx="7886700" cy="1033332"/>
          </a:xfrm>
        </p:spPr>
        <p:txBody>
          <a:bodyPr/>
          <a:lstStyle/>
          <a:p>
            <a:r>
              <a:rPr lang="en-SG" dirty="0"/>
              <a:t>RCBO trip status + Demo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4775" y="1008138"/>
            <a:ext cx="3665272" cy="490722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732" y="1008138"/>
            <a:ext cx="3397995" cy="4860708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B38D2E-128E-4BB7-AEDC-917EE0E41F69}" type="slidenum">
              <a:rPr lang="en-SG" smtClean="0"/>
              <a:t>15</a:t>
            </a:fld>
            <a:endParaRPr lang="en-SG" dirty="0"/>
          </a:p>
        </p:txBody>
      </p:sp>
      <p:sp>
        <p:nvSpPr>
          <p:cNvPr id="9" name="TextBox 8"/>
          <p:cNvSpPr txBox="1"/>
          <p:nvPr/>
        </p:nvSpPr>
        <p:spPr>
          <a:xfrm>
            <a:off x="341696" y="6099793"/>
            <a:ext cx="49980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400" dirty="0"/>
              <a:t>Earth trip: Switch and blue tab is down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918628" y="6077247"/>
            <a:ext cx="44664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400" dirty="0"/>
              <a:t>Overload trip: Only switch is down</a:t>
            </a:r>
          </a:p>
        </p:txBody>
      </p:sp>
    </p:spTree>
    <p:extLst>
      <p:ext uri="{BB962C8B-B14F-4D97-AF65-F5344CB8AC3E}">
        <p14:creationId xmlns:p14="http://schemas.microsoft.com/office/powerpoint/2010/main" val="5524888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EE7DE6-A7B7-45C4-A42F-BA69EF1384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5278"/>
            <a:ext cx="10515600" cy="850358"/>
          </a:xfrm>
        </p:spPr>
        <p:txBody>
          <a:bodyPr/>
          <a:lstStyle/>
          <a:p>
            <a:r>
              <a:rPr lang="en-SG" dirty="0"/>
              <a:t>Solution for MCB short-circuit trips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DBB50F-E1AD-4632-A9AB-78D2953F8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16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9E3387-BF24-416D-91C7-1335F62A7B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451" y="885636"/>
            <a:ext cx="4607715" cy="31526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46C95BC-29A1-4D22-BB67-FC1D4AF1B2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4982" y="885636"/>
            <a:ext cx="5194826" cy="315264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1E19492-12B8-44BA-9B90-374AD7DB2E38}"/>
              </a:ext>
            </a:extLst>
          </p:cNvPr>
          <p:cNvSpPr txBox="1"/>
          <p:nvPr/>
        </p:nvSpPr>
        <p:spPr>
          <a:xfrm>
            <a:off x="2362861" y="3978580"/>
            <a:ext cx="10148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400" dirty="0" err="1"/>
              <a:t>Jurong</a:t>
            </a:r>
            <a:endParaRPr lang="en-SG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235729-6C81-461B-82F1-CACF971957AB}"/>
              </a:ext>
            </a:extLst>
          </p:cNvPr>
          <p:cNvSpPr txBox="1"/>
          <p:nvPr/>
        </p:nvSpPr>
        <p:spPr>
          <a:xfrm>
            <a:off x="8436149" y="4015526"/>
            <a:ext cx="13724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400" dirty="0"/>
              <a:t>Tampines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B97B9AF-2C5E-4C69-AC8C-437CC2A04B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7309" y="5040351"/>
            <a:ext cx="11480800" cy="1681123"/>
          </a:xfrm>
        </p:spPr>
        <p:txBody>
          <a:bodyPr>
            <a:normAutofit/>
          </a:bodyPr>
          <a:lstStyle/>
          <a:p>
            <a:r>
              <a:rPr lang="en-SG" dirty="0"/>
              <a:t>Isolates short-circuits to this device, onsite breaker MCB should trip lesser</a:t>
            </a:r>
          </a:p>
          <a:p>
            <a:r>
              <a:rPr lang="en-SG" dirty="0"/>
              <a:t>Connect DOWNSTREAM to RCBO</a:t>
            </a:r>
          </a:p>
        </p:txBody>
      </p:sp>
    </p:spTree>
    <p:extLst>
      <p:ext uri="{BB962C8B-B14F-4D97-AF65-F5344CB8AC3E}">
        <p14:creationId xmlns:p14="http://schemas.microsoft.com/office/powerpoint/2010/main" val="32202423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CBA2D1-3DAB-4957-BB8A-5EAB1EC42F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014" y="1819973"/>
            <a:ext cx="11158331" cy="4718939"/>
          </a:xfrm>
        </p:spPr>
        <p:txBody>
          <a:bodyPr>
            <a:normAutofit fontScale="77500" lnSpcReduction="20000"/>
          </a:bodyPr>
          <a:lstStyle/>
          <a:p>
            <a:r>
              <a:rPr lang="en-SG" dirty="0"/>
              <a:t>Video URL: </a:t>
            </a:r>
            <a:r>
              <a:rPr lang="en-SG" dirty="0">
                <a:hlinkClick r:id="rId2"/>
              </a:rPr>
              <a:t>https://www.youtube.com/watch?v=VpU6cOnxy0s</a:t>
            </a:r>
            <a:endParaRPr lang="en-SG" dirty="0"/>
          </a:p>
          <a:p>
            <a:pPr marL="514350" indent="-514350">
              <a:buFont typeface="+mj-lt"/>
              <a:buAutoNum type="arabicPeriod"/>
            </a:pPr>
            <a:endParaRPr lang="en-SG" dirty="0"/>
          </a:p>
          <a:p>
            <a:pPr marL="514350" indent="-514350">
              <a:buFont typeface="+mj-lt"/>
              <a:buAutoNum type="arabicPeriod"/>
            </a:pPr>
            <a:r>
              <a:rPr lang="en-SG" dirty="0"/>
              <a:t>20 seconds </a:t>
            </a:r>
            <a:r>
              <a:rPr lang="en-SG" dirty="0" err="1"/>
              <a:t>startup</a:t>
            </a:r>
            <a:r>
              <a:rPr lang="en-SG" dirty="0"/>
              <a:t> time to let current measurement settle. Notice the left relay is kept off till </a:t>
            </a:r>
            <a:r>
              <a:rPr lang="en-SG" dirty="0" err="1"/>
              <a:t>startup</a:t>
            </a:r>
            <a:r>
              <a:rPr lang="en-SG" dirty="0"/>
              <a:t> is done.</a:t>
            </a:r>
          </a:p>
          <a:p>
            <a:pPr marL="514350" indent="-514350">
              <a:buFont typeface="+mj-lt"/>
              <a:buAutoNum type="arabicPeriod"/>
            </a:pPr>
            <a:r>
              <a:rPr lang="en-SG" dirty="0"/>
              <a:t>Turn on a lamp: There is a 1 second delay between turning on the lamp and the second relay being turned on. Also notice the display backlight turns on and the buzzer buzzes once.</a:t>
            </a:r>
          </a:p>
          <a:p>
            <a:pPr marL="514350" indent="-514350">
              <a:buFont typeface="+mj-lt"/>
              <a:buAutoNum type="arabicPeriod"/>
            </a:pPr>
            <a:r>
              <a:rPr lang="en-SG" dirty="0"/>
              <a:t>Turn off the lamp: The display backlight turns off immediately and the buzzer buzzes twice.</a:t>
            </a:r>
          </a:p>
          <a:p>
            <a:pPr marL="514350" indent="-514350">
              <a:buFont typeface="+mj-lt"/>
              <a:buAutoNum type="arabicPeriod"/>
            </a:pPr>
            <a:r>
              <a:rPr lang="en-SG" dirty="0"/>
              <a:t>Repeat steps 2 and 3 for the hair dryer. Notice the motor sound is lower during the 1 second period.</a:t>
            </a:r>
          </a:p>
          <a:p>
            <a:pPr marL="514350" indent="-514350">
              <a:buFont typeface="+mj-lt"/>
              <a:buAutoNum type="arabicPeriod"/>
            </a:pPr>
            <a:r>
              <a:rPr lang="en-SG" dirty="0"/>
              <a:t>Short circuit with a cable with its live and neutral pins shorted. The moment the switch is turned on, the device cuts off power to the outgoing socket. The buzzer also buzzes for a long 2 seconds. Notice the onsite MCB in the room did not trip as the device is still on.</a:t>
            </a:r>
          </a:p>
          <a:p>
            <a:pPr marL="514350" indent="-514350">
              <a:buFont typeface="+mj-lt"/>
              <a:buAutoNum type="arabicPeriod"/>
            </a:pPr>
            <a:r>
              <a:rPr lang="en-SG" dirty="0"/>
              <a:t>Reset the device with just a simple button press.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F04A4C-53C5-4410-9B1B-1AE7AF97A2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17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A5480D2-6231-400F-8365-DBB11B0B85E2}"/>
              </a:ext>
            </a:extLst>
          </p:cNvPr>
          <p:cNvSpPr txBox="1">
            <a:spLocks/>
          </p:cNvSpPr>
          <p:nvPr/>
        </p:nvSpPr>
        <p:spPr>
          <a:xfrm>
            <a:off x="195469" y="119960"/>
            <a:ext cx="10515600" cy="8938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SG" dirty="0"/>
              <a:t>Solution to prevent MCB trip (Demo)</a:t>
            </a:r>
          </a:p>
        </p:txBody>
      </p:sp>
    </p:spTree>
    <p:extLst>
      <p:ext uri="{BB962C8B-B14F-4D97-AF65-F5344CB8AC3E}">
        <p14:creationId xmlns:p14="http://schemas.microsoft.com/office/powerpoint/2010/main" val="631873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73B16-0519-4B9E-B49F-BB73E06A98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092" y="0"/>
            <a:ext cx="10515600" cy="1325563"/>
          </a:xfrm>
        </p:spPr>
        <p:txBody>
          <a:bodyPr/>
          <a:lstStyle/>
          <a:p>
            <a:r>
              <a:rPr lang="en-SG" dirty="0"/>
              <a:t>Behaviour State 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7F1318-52B7-4D63-BF04-E13DA0E5A6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7092" y="4837400"/>
            <a:ext cx="10515600" cy="1884075"/>
          </a:xfrm>
        </p:spPr>
        <p:txBody>
          <a:bodyPr>
            <a:normAutofit/>
          </a:bodyPr>
          <a:lstStyle/>
          <a:p>
            <a:r>
              <a:rPr lang="en-SG" dirty="0"/>
              <a:t>MCB Relay</a:t>
            </a:r>
          </a:p>
          <a:p>
            <a:r>
              <a:rPr lang="en-SG" dirty="0"/>
              <a:t>Bypass Relay</a:t>
            </a:r>
          </a:p>
          <a:p>
            <a:r>
              <a:rPr lang="en-SG" dirty="0"/>
              <a:t>10-ohm resistor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06317F-BCB9-4C14-A763-3404A7C42E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18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FB8F10-535B-406C-8174-0BBAA3F0CF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491" y="1149842"/>
            <a:ext cx="9982802" cy="32156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02037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73B16-0519-4B9E-B49F-BB73E06A98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092" y="0"/>
            <a:ext cx="10515600" cy="1325563"/>
          </a:xfrm>
        </p:spPr>
        <p:txBody>
          <a:bodyPr/>
          <a:lstStyle/>
          <a:p>
            <a:r>
              <a:rPr lang="en-SG" dirty="0"/>
              <a:t>Behaviour State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7F1318-52B7-4D63-BF04-E13DA0E5A6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7092" y="4837400"/>
            <a:ext cx="10515600" cy="1884075"/>
          </a:xfrm>
        </p:spPr>
        <p:txBody>
          <a:bodyPr>
            <a:normAutofit/>
          </a:bodyPr>
          <a:lstStyle/>
          <a:p>
            <a:r>
              <a:rPr lang="en-SG" dirty="0"/>
              <a:t>MCB Relay Closed</a:t>
            </a:r>
          </a:p>
          <a:p>
            <a:r>
              <a:rPr lang="en-SG" dirty="0"/>
              <a:t>Bypass Relay Open</a:t>
            </a:r>
          </a:p>
          <a:p>
            <a:pPr marL="514350" indent="-514350">
              <a:buFont typeface="+mj-lt"/>
              <a:buAutoNum type="arabicPeriod"/>
            </a:pPr>
            <a:endParaRPr lang="en-S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06317F-BCB9-4C14-A763-3404A7C42E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19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FB8F10-535B-406C-8174-0BBAA3F0CF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491" y="1149842"/>
            <a:ext cx="9982802" cy="32156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EFA0B5C-590B-41C8-87A3-B04AB9BF67B4}"/>
              </a:ext>
            </a:extLst>
          </p:cNvPr>
          <p:cNvSpPr/>
          <p:nvPr/>
        </p:nvSpPr>
        <p:spPr>
          <a:xfrm>
            <a:off x="3895107" y="2584253"/>
            <a:ext cx="807522" cy="213756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0793004F-DB39-44AD-A759-231996762ADE}"/>
              </a:ext>
            </a:extLst>
          </p:cNvPr>
          <p:cNvSpPr/>
          <p:nvPr/>
        </p:nvSpPr>
        <p:spPr>
          <a:xfrm>
            <a:off x="6246421" y="2187799"/>
            <a:ext cx="855023" cy="42751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142209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Knowledge Recap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Problems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Solution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302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7F1318-52B7-4D63-BF04-E13DA0E5A6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7092" y="4837400"/>
            <a:ext cx="10515600" cy="1884075"/>
          </a:xfrm>
        </p:spPr>
        <p:txBody>
          <a:bodyPr>
            <a:normAutofit/>
          </a:bodyPr>
          <a:lstStyle/>
          <a:p>
            <a:r>
              <a:rPr lang="en-SG" dirty="0"/>
              <a:t>Appliance connected and 1 second of no short circuit</a:t>
            </a:r>
          </a:p>
          <a:p>
            <a:r>
              <a:rPr lang="en-SG" dirty="0"/>
              <a:t>Bypass Relay closes -&gt; Full current</a:t>
            </a:r>
          </a:p>
          <a:p>
            <a:r>
              <a:rPr lang="en-SG" dirty="0"/>
              <a:t>If appliance turns off, go back to State 0</a:t>
            </a:r>
          </a:p>
          <a:p>
            <a:endParaRPr lang="en-SG" dirty="0"/>
          </a:p>
          <a:p>
            <a:pPr marL="514350" indent="-514350">
              <a:buFont typeface="+mj-lt"/>
              <a:buAutoNum type="arabicPeriod"/>
            </a:pPr>
            <a:endParaRPr lang="en-S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06317F-BCB9-4C14-A763-3404A7C42E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20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FB8F10-535B-406C-8174-0BBAA3F0CF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491" y="1149842"/>
            <a:ext cx="9982802" cy="32156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EFA0B5C-590B-41C8-87A3-B04AB9BF67B4}"/>
              </a:ext>
            </a:extLst>
          </p:cNvPr>
          <p:cNvSpPr/>
          <p:nvPr/>
        </p:nvSpPr>
        <p:spPr>
          <a:xfrm>
            <a:off x="3895107" y="2584253"/>
            <a:ext cx="807522" cy="213756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0CF1607-5789-496C-AB9C-0EC31D7986B7}"/>
              </a:ext>
            </a:extLst>
          </p:cNvPr>
          <p:cNvSpPr/>
          <p:nvPr/>
        </p:nvSpPr>
        <p:spPr>
          <a:xfrm>
            <a:off x="6339445" y="3413547"/>
            <a:ext cx="807522" cy="213756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09F00CAA-F4EF-49AA-BE08-76C95E7D4877}"/>
              </a:ext>
            </a:extLst>
          </p:cNvPr>
          <p:cNvSpPr/>
          <p:nvPr/>
        </p:nvSpPr>
        <p:spPr>
          <a:xfrm>
            <a:off x="6291944" y="2867725"/>
            <a:ext cx="855023" cy="42751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187FF229-6C77-4C63-BD27-4365646562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092" y="0"/>
            <a:ext cx="10515600" cy="1325563"/>
          </a:xfrm>
        </p:spPr>
        <p:txBody>
          <a:bodyPr/>
          <a:lstStyle/>
          <a:p>
            <a:r>
              <a:rPr lang="en-SG" dirty="0"/>
              <a:t>Behaviour State 2a</a:t>
            </a:r>
          </a:p>
        </p:txBody>
      </p:sp>
    </p:spTree>
    <p:extLst>
      <p:ext uri="{BB962C8B-B14F-4D97-AF65-F5344CB8AC3E}">
        <p14:creationId xmlns:p14="http://schemas.microsoft.com/office/powerpoint/2010/main" val="266260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7F1318-52B7-4D63-BF04-E13DA0E5A6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7092" y="4837400"/>
            <a:ext cx="10515600" cy="1884075"/>
          </a:xfrm>
        </p:spPr>
        <p:txBody>
          <a:bodyPr>
            <a:normAutofit/>
          </a:bodyPr>
          <a:lstStyle/>
          <a:p>
            <a:r>
              <a:rPr lang="en-SG" dirty="0"/>
              <a:t>If short circuit happens, MCB relay opens</a:t>
            </a:r>
          </a:p>
          <a:p>
            <a:r>
              <a:rPr lang="en-SG" dirty="0"/>
              <a:t>MCB relay closes only if user resets the system</a:t>
            </a:r>
          </a:p>
          <a:p>
            <a:pPr marL="514350" indent="-514350">
              <a:buFont typeface="+mj-lt"/>
              <a:buAutoNum type="arabicPeriod"/>
            </a:pPr>
            <a:endParaRPr lang="en-S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06317F-BCB9-4C14-A763-3404A7C42E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21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FB8F10-535B-406C-8174-0BBAA3F0CF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491" y="1149842"/>
            <a:ext cx="9982802" cy="32156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79090A13-6830-46E8-B22A-1B5710E53F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092" y="0"/>
            <a:ext cx="10515600" cy="1325563"/>
          </a:xfrm>
        </p:spPr>
        <p:txBody>
          <a:bodyPr/>
          <a:lstStyle/>
          <a:p>
            <a:r>
              <a:rPr lang="en-SG" dirty="0"/>
              <a:t>Behaviour State 2b</a:t>
            </a:r>
          </a:p>
        </p:txBody>
      </p:sp>
    </p:spTree>
    <p:extLst>
      <p:ext uri="{BB962C8B-B14F-4D97-AF65-F5344CB8AC3E}">
        <p14:creationId xmlns:p14="http://schemas.microsoft.com/office/powerpoint/2010/main" val="557590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7DAF2F-978E-419B-8E69-4C2512328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6146" y="280290"/>
            <a:ext cx="10515600" cy="1018424"/>
          </a:xfrm>
        </p:spPr>
        <p:txBody>
          <a:bodyPr/>
          <a:lstStyle/>
          <a:p>
            <a:r>
              <a:rPr lang="en-SG" dirty="0"/>
              <a:t>Resistor Overheat Alert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0775EA-E721-4779-B983-75390A0261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861115"/>
            <a:ext cx="10515600" cy="1860360"/>
          </a:xfrm>
        </p:spPr>
        <p:txBody>
          <a:bodyPr>
            <a:normAutofit lnSpcReduction="10000"/>
          </a:bodyPr>
          <a:lstStyle/>
          <a:p>
            <a:r>
              <a:rPr lang="en-SG" dirty="0"/>
              <a:t>70°C buzzer/blink warning</a:t>
            </a:r>
          </a:p>
          <a:p>
            <a:r>
              <a:rPr lang="en-SG" dirty="0"/>
              <a:t>85°C function ceased till temperature &lt; 70°C </a:t>
            </a:r>
          </a:p>
          <a:p>
            <a:r>
              <a:rPr lang="en-SG" dirty="0"/>
              <a:t>Video URL: </a:t>
            </a:r>
            <a:r>
              <a:rPr lang="en-SG" dirty="0">
                <a:hlinkClick r:id="rId2"/>
              </a:rPr>
              <a:t>https://www.youtube.com/watch?v=O4qB3WehqlA</a:t>
            </a:r>
            <a:endParaRPr lang="en-SG" dirty="0"/>
          </a:p>
          <a:p>
            <a:r>
              <a:rPr lang="en-SG" dirty="0"/>
              <a:t>Should not happen under normal cases</a:t>
            </a:r>
          </a:p>
          <a:p>
            <a:endParaRPr lang="en-S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F48A23-7F36-4E02-87A8-8932A0C94A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22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97FB1AD-8237-49D4-9174-57A4555659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104" y="1455044"/>
            <a:ext cx="5239281" cy="3089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548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1B85A-33F6-4116-8339-18882045E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264" y="162236"/>
            <a:ext cx="10515600" cy="784717"/>
          </a:xfrm>
        </p:spPr>
        <p:txBody>
          <a:bodyPr/>
          <a:lstStyle/>
          <a:p>
            <a:r>
              <a:rPr lang="en-SG" dirty="0"/>
              <a:t>System weakness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C10DC3-E3FB-4E41-AE22-241CAEDB3F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5488" y="5129784"/>
            <a:ext cx="10878312" cy="1591690"/>
          </a:xfrm>
        </p:spPr>
        <p:txBody>
          <a:bodyPr>
            <a:normAutofit/>
          </a:bodyPr>
          <a:lstStyle/>
          <a:p>
            <a:r>
              <a:rPr lang="en-SG" dirty="0"/>
              <a:t>Short Circuit after Resistor has been bypassed</a:t>
            </a:r>
          </a:p>
          <a:p>
            <a:r>
              <a:rPr lang="en-SG" dirty="0"/>
              <a:t>Multiple downstream appliances</a:t>
            </a:r>
          </a:p>
          <a:p>
            <a:endParaRPr lang="en-S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2D86DE-3114-4133-B4BF-6E48F9ED4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23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89BAC9-BB2D-45A9-872E-7927A43B42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491" y="1149842"/>
            <a:ext cx="9982802" cy="32156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0C73E4D-097B-4D9E-B768-8B292366F31F}"/>
              </a:ext>
            </a:extLst>
          </p:cNvPr>
          <p:cNvSpPr/>
          <p:nvPr/>
        </p:nvSpPr>
        <p:spPr>
          <a:xfrm>
            <a:off x="3895107" y="2584253"/>
            <a:ext cx="807522" cy="213756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FD2F86E-0C9D-496F-A7C2-5FF4CF132048}"/>
              </a:ext>
            </a:extLst>
          </p:cNvPr>
          <p:cNvSpPr/>
          <p:nvPr/>
        </p:nvSpPr>
        <p:spPr>
          <a:xfrm>
            <a:off x="6339445" y="3413547"/>
            <a:ext cx="807522" cy="213756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762302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C04820-0D68-4A19-B8C6-79E53BE44E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Before plugging in new appliance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C018F2-603B-4B14-8E1A-F9520A57C2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95850"/>
          </a:xfrm>
        </p:spPr>
        <p:txBody>
          <a:bodyPr/>
          <a:lstStyle/>
          <a:p>
            <a:r>
              <a:rPr lang="en-SG" dirty="0"/>
              <a:t>Check if short-circuit-limiter is in bypass mode</a:t>
            </a:r>
          </a:p>
          <a:p>
            <a:r>
              <a:rPr lang="en-SG" dirty="0"/>
              <a:t>Bypassed </a:t>
            </a:r>
          </a:p>
          <a:p>
            <a:pPr lvl="1"/>
            <a:r>
              <a:rPr lang="en-SG" dirty="0"/>
              <a:t>1-beep recently</a:t>
            </a:r>
          </a:p>
          <a:p>
            <a:pPr lvl="1"/>
            <a:r>
              <a:rPr lang="en-SG" dirty="0"/>
              <a:t>LCD Backlight is on</a:t>
            </a:r>
          </a:p>
          <a:p>
            <a:pPr lvl="1"/>
            <a:r>
              <a:rPr lang="en-SG" dirty="0"/>
              <a:t>“Bypassed” message on screen</a:t>
            </a:r>
          </a:p>
          <a:p>
            <a:r>
              <a:rPr lang="en-SG" dirty="0"/>
              <a:t>Not-Bypassed</a:t>
            </a:r>
          </a:p>
          <a:p>
            <a:pPr lvl="1"/>
            <a:r>
              <a:rPr lang="en-SG" dirty="0"/>
              <a:t>2-beeps recently</a:t>
            </a:r>
          </a:p>
          <a:p>
            <a:pPr lvl="1"/>
            <a:r>
              <a:rPr lang="en-SG" dirty="0"/>
              <a:t>LCD Backlight is off</a:t>
            </a:r>
          </a:p>
          <a:p>
            <a:pPr lvl="1"/>
            <a:r>
              <a:rPr lang="en-SG" dirty="0"/>
              <a:t>“In Effect” message on screen</a:t>
            </a:r>
          </a:p>
          <a:p>
            <a:pPr lvl="1"/>
            <a:endParaRPr lang="en-SG" dirty="0"/>
          </a:p>
          <a:p>
            <a:r>
              <a:rPr lang="en-SG" dirty="0"/>
              <a:t>Turn off other appliances to let limiter go back to “Not-Bypassed”</a:t>
            </a:r>
          </a:p>
          <a:p>
            <a:pPr lvl="1"/>
            <a:endParaRPr lang="en-SG" dirty="0"/>
          </a:p>
          <a:p>
            <a:pPr lvl="1"/>
            <a:endParaRPr lang="en-S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1B038A-5C69-4F9A-ABEA-119DE805DB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24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C150A4-A06A-4559-9EB7-8B2A0FDDC9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600" y="4188069"/>
            <a:ext cx="2736991" cy="17145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C6C4466-676E-4728-AE7B-B1E4F20C8B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599" y="2246635"/>
            <a:ext cx="2736991" cy="1714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075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5091" y="-6946"/>
            <a:ext cx="9254259" cy="744146"/>
          </a:xfrm>
        </p:spPr>
        <p:txBody>
          <a:bodyPr>
            <a:normAutofit/>
          </a:bodyPr>
          <a:lstStyle/>
          <a:p>
            <a:r>
              <a:rPr lang="en-SG" dirty="0"/>
              <a:t>Test for Earth Leakage without tripping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25</a:t>
            </a:fld>
            <a:endParaRPr lang="en-US"/>
          </a:p>
        </p:txBody>
      </p:sp>
      <p:pic>
        <p:nvPicPr>
          <p:cNvPr id="5" name="Content Placeholder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528" y="710953"/>
            <a:ext cx="9632186" cy="3542352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407164" y="4441452"/>
            <a:ext cx="9145958" cy="2294927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sz="3400" b="1" dirty="0"/>
              <a:t>anti-trip-earth-leakage-detector</a:t>
            </a:r>
          </a:p>
          <a:p>
            <a:r>
              <a:rPr lang="en-SG" dirty="0"/>
              <a:t>Shows blue LED on earth fault without breaker trip</a:t>
            </a:r>
          </a:p>
          <a:p>
            <a:pPr lvl="1"/>
            <a:r>
              <a:rPr lang="en-SG" dirty="0"/>
              <a:t>Does not interrupt the work of others</a:t>
            </a:r>
          </a:p>
          <a:p>
            <a:pPr lvl="1"/>
            <a:r>
              <a:rPr lang="en-SG" dirty="0"/>
              <a:t>Preserves lifespan of RCBO</a:t>
            </a:r>
          </a:p>
          <a:p>
            <a:r>
              <a:rPr lang="en-SG" dirty="0"/>
              <a:t>Familiarise with usage instructions beforehand</a:t>
            </a:r>
          </a:p>
          <a:p>
            <a:r>
              <a:rPr lang="en-SG" dirty="0"/>
              <a:t>Demo video: </a:t>
            </a:r>
            <a:r>
              <a:rPr lang="en-SG" dirty="0">
                <a:hlinkClick r:id="rId3"/>
              </a:rPr>
              <a:t>https://www.youtube.com/watch?v=tSpie7baYFM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8711091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86807" y="2934734"/>
            <a:ext cx="8451542" cy="708624"/>
          </a:xfrm>
        </p:spPr>
        <p:txBody>
          <a:bodyPr>
            <a:noAutofit/>
          </a:bodyPr>
          <a:lstStyle/>
          <a:p>
            <a:pPr algn="l"/>
            <a:r>
              <a:rPr lang="en-SG" sz="4400" dirty="0"/>
              <a:t>Questions before the case study?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B649F-BA72-4D5B-9DE7-B85048FCABD7}" type="slidenum">
              <a:rPr lang="en-SG" smtClean="0"/>
              <a:t>26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629874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0C3FE0-D27F-4114-8A9B-E62E5E6C4D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704" y="225978"/>
            <a:ext cx="8040757" cy="953466"/>
          </a:xfrm>
        </p:spPr>
        <p:txBody>
          <a:bodyPr>
            <a:normAutofit/>
          </a:bodyPr>
          <a:lstStyle/>
          <a:p>
            <a:r>
              <a:rPr lang="en-SG" sz="3600" dirty="0"/>
              <a:t>Case study: Improper heating wiring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25EDDD-A63C-4C04-A40A-3D8A8273B3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5287" y="1384852"/>
            <a:ext cx="7971183" cy="5387009"/>
          </a:xfrm>
        </p:spPr>
        <p:txBody>
          <a:bodyPr>
            <a:normAutofit fontScale="92500" lnSpcReduction="10000"/>
          </a:bodyPr>
          <a:lstStyle/>
          <a:p>
            <a:r>
              <a:rPr lang="en-SG" sz="2100" b="1" dirty="0"/>
              <a:t>What happened?</a:t>
            </a:r>
          </a:p>
          <a:p>
            <a:pPr lvl="1"/>
            <a:r>
              <a:rPr lang="en-SG" sz="1700" dirty="0"/>
              <a:t>In 2016, 15-year-old boy electrocuted while using water heater.</a:t>
            </a:r>
          </a:p>
          <a:p>
            <a:endParaRPr lang="en-SG" sz="1800" dirty="0"/>
          </a:p>
          <a:p>
            <a:endParaRPr lang="en-SG" sz="1800" dirty="0"/>
          </a:p>
          <a:p>
            <a:r>
              <a:rPr lang="en-SG" sz="2100" b="1" dirty="0"/>
              <a:t>Failures drawn from coroner inquiry</a:t>
            </a:r>
          </a:p>
          <a:p>
            <a:pPr lvl="1"/>
            <a:r>
              <a:rPr lang="en-SG" sz="1700" dirty="0"/>
              <a:t>Loose Earth and Neutral Wires in 13A plug</a:t>
            </a:r>
          </a:p>
          <a:p>
            <a:pPr lvl="1"/>
            <a:r>
              <a:rPr lang="en-SG" sz="1700" dirty="0"/>
              <a:t>Neutral and Earth cables fused together</a:t>
            </a:r>
          </a:p>
          <a:p>
            <a:pPr lvl="1"/>
            <a:r>
              <a:rPr lang="en-SG" sz="1700" dirty="0"/>
              <a:t>Faulty circuit breaker</a:t>
            </a:r>
          </a:p>
          <a:p>
            <a:pPr lvl="1"/>
            <a:r>
              <a:rPr lang="en-SG" sz="1700" dirty="0"/>
              <a:t>Wired 13A single-pole switch socket instead of 20A line with double-pole switch</a:t>
            </a:r>
          </a:p>
          <a:p>
            <a:pPr lvl="1"/>
            <a:endParaRPr lang="en-SG" sz="1400" dirty="0"/>
          </a:p>
          <a:p>
            <a:pPr marL="0" indent="0">
              <a:buNone/>
            </a:pPr>
            <a:endParaRPr lang="en-SG" sz="1800" i="1" dirty="0"/>
          </a:p>
          <a:p>
            <a:r>
              <a:rPr lang="en-SG" b="1" dirty="0"/>
              <a:t>How did the failures lead to death?</a:t>
            </a:r>
          </a:p>
          <a:p>
            <a:endParaRPr lang="en-SG" sz="1800" dirty="0"/>
          </a:p>
          <a:p>
            <a:endParaRPr lang="en-SG" sz="1800" dirty="0"/>
          </a:p>
          <a:p>
            <a:r>
              <a:rPr lang="en-SG" sz="1800" dirty="0">
                <a:hlinkClick r:id="rId3"/>
              </a:rPr>
              <a:t>https://www.straitstimes.com/singapore/improper-heater-wiring-caused-boys-death-while-showering</a:t>
            </a:r>
            <a:endParaRPr lang="en-SG" sz="1800" dirty="0"/>
          </a:p>
          <a:p>
            <a:r>
              <a:rPr lang="en-SG" sz="1800" dirty="0">
                <a:hlinkClick r:id="rId4"/>
              </a:rPr>
              <a:t>https://www.straitstimes.com/singapore/circuit-breaker-could-be-a-lifesaver</a:t>
            </a:r>
            <a:endParaRPr lang="en-SG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781D06-2F95-4FE3-ABEA-1B61D5EDBB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27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651DB1-3141-477A-8EDD-3B24B0C493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0600" y="0"/>
            <a:ext cx="36294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748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Straight Connector 50"/>
          <p:cNvCxnSpPr>
            <a:cxnSpLocks/>
          </p:cNvCxnSpPr>
          <p:nvPr/>
        </p:nvCxnSpPr>
        <p:spPr>
          <a:xfrm flipV="1">
            <a:off x="1371743" y="2582007"/>
            <a:ext cx="3355191" cy="3012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cxnSpLocks/>
            <a:stCxn id="48" idx="3"/>
          </p:cNvCxnSpPr>
          <p:nvPr/>
        </p:nvCxnSpPr>
        <p:spPr>
          <a:xfrm>
            <a:off x="4561337" y="1743470"/>
            <a:ext cx="147283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>
            <a:endCxn id="48" idx="1"/>
          </p:cNvCxnSpPr>
          <p:nvPr/>
        </p:nvCxnSpPr>
        <p:spPr>
          <a:xfrm flipV="1">
            <a:off x="1355053" y="1743471"/>
            <a:ext cx="2577590" cy="1158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7112" y="96055"/>
            <a:ext cx="8051609" cy="873567"/>
          </a:xfrm>
        </p:spPr>
        <p:txBody>
          <a:bodyPr/>
          <a:lstStyle/>
          <a:p>
            <a:r>
              <a:rPr lang="en-SG" dirty="0"/>
              <a:t>Faults drawn from coroner inquiry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28</a:t>
            </a:fld>
            <a:endParaRPr lang="en-US"/>
          </a:p>
        </p:txBody>
      </p:sp>
      <p:sp>
        <p:nvSpPr>
          <p:cNvPr id="49" name="Rounded Rectangle 48"/>
          <p:cNvSpPr/>
          <p:nvPr/>
        </p:nvSpPr>
        <p:spPr>
          <a:xfrm>
            <a:off x="5549272" y="1179270"/>
            <a:ext cx="2638872" cy="2884349"/>
          </a:xfrm>
          <a:prstGeom prst="roundRect">
            <a:avLst/>
          </a:prstGeom>
          <a:noFill/>
          <a:ln w="5715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t" anchorCtr="0"/>
          <a:lstStyle/>
          <a:p>
            <a:pPr algn="ctr"/>
            <a:r>
              <a:rPr lang="en-SG" dirty="0">
                <a:solidFill>
                  <a:schemeClr val="tx1"/>
                </a:solidFill>
              </a:rPr>
              <a:t>Heater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1357624" y="2545267"/>
            <a:ext cx="1512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Mains Neutral</a:t>
            </a:r>
          </a:p>
        </p:txBody>
      </p:sp>
      <p:sp>
        <p:nvSpPr>
          <p:cNvPr id="55" name="Rectangle 54"/>
          <p:cNvSpPr/>
          <p:nvPr/>
        </p:nvSpPr>
        <p:spPr>
          <a:xfrm>
            <a:off x="5938375" y="1885258"/>
            <a:ext cx="165089" cy="536944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56" name="Straight Connector 55"/>
          <p:cNvCxnSpPr/>
          <p:nvPr/>
        </p:nvCxnSpPr>
        <p:spPr>
          <a:xfrm>
            <a:off x="6020918" y="1722443"/>
            <a:ext cx="0" cy="15796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6020918" y="2427055"/>
            <a:ext cx="0" cy="157965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Oval 57"/>
          <p:cNvSpPr/>
          <p:nvPr/>
        </p:nvSpPr>
        <p:spPr>
          <a:xfrm>
            <a:off x="1034607" y="1845935"/>
            <a:ext cx="680483" cy="66199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sz="1200" dirty="0"/>
              <a:t>230V </a:t>
            </a:r>
          </a:p>
          <a:p>
            <a:pPr algn="ctr"/>
            <a:r>
              <a:rPr lang="en-SG" sz="1200" dirty="0"/>
              <a:t>AC ~</a:t>
            </a:r>
          </a:p>
        </p:txBody>
      </p:sp>
      <p:cxnSp>
        <p:nvCxnSpPr>
          <p:cNvPr id="59" name="Straight Connector 58"/>
          <p:cNvCxnSpPr/>
          <p:nvPr/>
        </p:nvCxnSpPr>
        <p:spPr>
          <a:xfrm>
            <a:off x="1374848" y="2507927"/>
            <a:ext cx="0" cy="95076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1374848" y="1753829"/>
            <a:ext cx="0" cy="9519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1310414" y="1092187"/>
            <a:ext cx="1177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Mains Live</a:t>
            </a:r>
          </a:p>
        </p:txBody>
      </p:sp>
      <p:cxnSp>
        <p:nvCxnSpPr>
          <p:cNvPr id="64" name="Straight Connector 63"/>
          <p:cNvCxnSpPr>
            <a:cxnSpLocks/>
          </p:cNvCxnSpPr>
          <p:nvPr/>
        </p:nvCxnSpPr>
        <p:spPr>
          <a:xfrm>
            <a:off x="1357624" y="4899045"/>
            <a:ext cx="7956862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Down Arrow 65"/>
          <p:cNvSpPr/>
          <p:nvPr/>
        </p:nvSpPr>
        <p:spPr>
          <a:xfrm>
            <a:off x="1257261" y="5045955"/>
            <a:ext cx="228964" cy="429707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67" name="Straight Connector 66"/>
          <p:cNvCxnSpPr/>
          <p:nvPr/>
        </p:nvCxnSpPr>
        <p:spPr>
          <a:xfrm flipV="1">
            <a:off x="9300515" y="2621443"/>
            <a:ext cx="0" cy="2277602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1486226" y="4448882"/>
            <a:ext cx="682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Earth</a:t>
            </a:r>
          </a:p>
        </p:txBody>
      </p:sp>
      <p:cxnSp>
        <p:nvCxnSpPr>
          <p:cNvPr id="69" name="Straight Connector 68"/>
          <p:cNvCxnSpPr>
            <a:cxnSpLocks/>
          </p:cNvCxnSpPr>
          <p:nvPr/>
        </p:nvCxnSpPr>
        <p:spPr>
          <a:xfrm>
            <a:off x="1355053" y="3259148"/>
            <a:ext cx="3360740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1355053" y="2944791"/>
            <a:ext cx="1307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Mains Earth</a:t>
            </a:r>
          </a:p>
        </p:txBody>
      </p:sp>
      <p:sp>
        <p:nvSpPr>
          <p:cNvPr id="33" name="Rectangle 32"/>
          <p:cNvSpPr/>
          <p:nvPr/>
        </p:nvSpPr>
        <p:spPr>
          <a:xfrm>
            <a:off x="2861085" y="1545231"/>
            <a:ext cx="712332" cy="1135569"/>
          </a:xfrm>
          <a:prstGeom prst="rect">
            <a:avLst/>
          </a:prstGeom>
          <a:ln w="38100">
            <a:solidFill>
              <a:srgbClr val="002060"/>
            </a:solidFill>
            <a:prstDash val="sys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RCCB</a:t>
            </a:r>
          </a:p>
        </p:txBody>
      </p:sp>
      <p:sp>
        <p:nvSpPr>
          <p:cNvPr id="34" name="Rectangle 33"/>
          <p:cNvSpPr/>
          <p:nvPr/>
        </p:nvSpPr>
        <p:spPr>
          <a:xfrm>
            <a:off x="1928843" y="1569076"/>
            <a:ext cx="626999" cy="350432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MCB</a:t>
            </a:r>
          </a:p>
        </p:txBody>
      </p:sp>
      <p:sp>
        <p:nvSpPr>
          <p:cNvPr id="48" name="Rectangle 47"/>
          <p:cNvSpPr/>
          <p:nvPr/>
        </p:nvSpPr>
        <p:spPr>
          <a:xfrm>
            <a:off x="3932643" y="1602500"/>
            <a:ext cx="628694" cy="28194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Fuse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F182C23A-7006-4BF8-9666-9E674BF1296B}"/>
              </a:ext>
            </a:extLst>
          </p:cNvPr>
          <p:cNvCxnSpPr>
            <a:cxnSpLocks/>
          </p:cNvCxnSpPr>
          <p:nvPr/>
        </p:nvCxnSpPr>
        <p:spPr>
          <a:xfrm flipV="1">
            <a:off x="1365114" y="2582007"/>
            <a:ext cx="9734" cy="2450697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0A3192C-B14D-4794-B445-0DCD2A860F50}"/>
              </a:ext>
            </a:extLst>
          </p:cNvPr>
          <p:cNvCxnSpPr>
            <a:cxnSpLocks/>
          </p:cNvCxnSpPr>
          <p:nvPr/>
        </p:nvCxnSpPr>
        <p:spPr>
          <a:xfrm>
            <a:off x="5157629" y="2580870"/>
            <a:ext cx="876541" cy="1137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49213705-024F-4F24-A977-9F90AB36596A}"/>
              </a:ext>
            </a:extLst>
          </p:cNvPr>
          <p:cNvCxnSpPr>
            <a:cxnSpLocks/>
          </p:cNvCxnSpPr>
          <p:nvPr/>
        </p:nvCxnSpPr>
        <p:spPr>
          <a:xfrm flipH="1" flipV="1">
            <a:off x="5313034" y="2603004"/>
            <a:ext cx="9775" cy="656144"/>
          </a:xfrm>
          <a:prstGeom prst="line">
            <a:avLst/>
          </a:prstGeom>
          <a:ln w="38100">
            <a:solidFill>
              <a:srgbClr val="00B0F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0A599620-D126-4CEF-8C77-EDB9550E0E96}"/>
              </a:ext>
            </a:extLst>
          </p:cNvPr>
          <p:cNvCxnSpPr>
            <a:cxnSpLocks/>
          </p:cNvCxnSpPr>
          <p:nvPr/>
        </p:nvCxnSpPr>
        <p:spPr>
          <a:xfrm>
            <a:off x="4715793" y="2580871"/>
            <a:ext cx="481276" cy="1136"/>
          </a:xfrm>
          <a:prstGeom prst="line">
            <a:avLst/>
          </a:prstGeom>
          <a:ln w="38100">
            <a:solidFill>
              <a:srgbClr val="00B0F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EF627E06-59EA-4C33-8D5B-AD7098BAF53C}"/>
              </a:ext>
            </a:extLst>
          </p:cNvPr>
          <p:cNvCxnSpPr>
            <a:cxnSpLocks/>
          </p:cNvCxnSpPr>
          <p:nvPr/>
        </p:nvCxnSpPr>
        <p:spPr>
          <a:xfrm>
            <a:off x="5197069" y="3259148"/>
            <a:ext cx="352203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3641D9A8-9DE6-4CF5-8CB2-CA22C3E83563}"/>
              </a:ext>
            </a:extLst>
          </p:cNvPr>
          <p:cNvCxnSpPr>
            <a:cxnSpLocks/>
          </p:cNvCxnSpPr>
          <p:nvPr/>
        </p:nvCxnSpPr>
        <p:spPr>
          <a:xfrm>
            <a:off x="4726934" y="3259148"/>
            <a:ext cx="442022" cy="0"/>
          </a:xfrm>
          <a:prstGeom prst="line">
            <a:avLst/>
          </a:prstGeom>
          <a:ln w="38100">
            <a:solidFill>
              <a:srgbClr val="00B05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78B6D674-60E0-4DBC-97E9-4CCE00A0C344}"/>
              </a:ext>
            </a:extLst>
          </p:cNvPr>
          <p:cNvSpPr/>
          <p:nvPr/>
        </p:nvSpPr>
        <p:spPr>
          <a:xfrm>
            <a:off x="1214811" y="5611052"/>
            <a:ext cx="7318892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1700" dirty="0"/>
              <a:t>Loose Earth and Neutral Wires in 13A plug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1700" dirty="0"/>
              <a:t>Neutral and Earth cables fused together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1700" dirty="0"/>
              <a:t>Faulty circuit breaker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1700" dirty="0"/>
              <a:t>Wired 13A single-pole switch socket instead of 20A line double-pole switch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9F6E43E2-BF9A-494D-B3F6-38FA9F113867}"/>
              </a:ext>
            </a:extLst>
          </p:cNvPr>
          <p:cNvSpPr/>
          <p:nvPr/>
        </p:nvSpPr>
        <p:spPr>
          <a:xfrm>
            <a:off x="8784548" y="916521"/>
            <a:ext cx="414635" cy="738963"/>
          </a:xfrm>
          <a:prstGeom prst="rect">
            <a:avLst/>
          </a:prstGeom>
          <a:solidFill>
            <a:srgbClr val="FF0000"/>
          </a:solidFill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882D8D40-5311-4988-B4BC-E93992FE7D3A}"/>
              </a:ext>
            </a:extLst>
          </p:cNvPr>
          <p:cNvSpPr/>
          <p:nvPr/>
        </p:nvSpPr>
        <p:spPr>
          <a:xfrm>
            <a:off x="8745739" y="365746"/>
            <a:ext cx="492250" cy="482132"/>
          </a:xfrm>
          <a:prstGeom prst="ellipse">
            <a:avLst/>
          </a:prstGeom>
          <a:solidFill>
            <a:srgbClr val="FF0000"/>
          </a:solidFill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DA660071-3601-4904-9488-4867621D95CF}"/>
              </a:ext>
            </a:extLst>
          </p:cNvPr>
          <p:cNvSpPr/>
          <p:nvPr/>
        </p:nvSpPr>
        <p:spPr>
          <a:xfrm rot="3065409">
            <a:off x="8229370" y="789799"/>
            <a:ext cx="205204" cy="601488"/>
          </a:xfrm>
          <a:prstGeom prst="rect">
            <a:avLst/>
          </a:prstGeom>
          <a:solidFill>
            <a:srgbClr val="FF0000"/>
          </a:solidFill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047C9F66-5235-47DD-8D7A-C0DC856D20CF}"/>
              </a:ext>
            </a:extLst>
          </p:cNvPr>
          <p:cNvSpPr/>
          <p:nvPr/>
        </p:nvSpPr>
        <p:spPr>
          <a:xfrm rot="18639749">
            <a:off x="9514888" y="777043"/>
            <a:ext cx="254752" cy="645378"/>
          </a:xfrm>
          <a:prstGeom prst="rect">
            <a:avLst/>
          </a:prstGeom>
          <a:solidFill>
            <a:srgbClr val="FF0000"/>
          </a:solidFill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2ECDAE84-1589-4436-929E-220D970A89FE}"/>
              </a:ext>
            </a:extLst>
          </p:cNvPr>
          <p:cNvSpPr/>
          <p:nvPr/>
        </p:nvSpPr>
        <p:spPr>
          <a:xfrm rot="656420">
            <a:off x="8610675" y="1754201"/>
            <a:ext cx="270128" cy="837009"/>
          </a:xfrm>
          <a:prstGeom prst="rect">
            <a:avLst/>
          </a:prstGeom>
          <a:solidFill>
            <a:srgbClr val="FF0000"/>
          </a:solidFill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EF3DBCDE-1249-4B88-8BAB-A061C170324B}"/>
              </a:ext>
            </a:extLst>
          </p:cNvPr>
          <p:cNvSpPr/>
          <p:nvPr/>
        </p:nvSpPr>
        <p:spPr>
          <a:xfrm rot="20897953">
            <a:off x="9179422" y="1750488"/>
            <a:ext cx="270128" cy="837009"/>
          </a:xfrm>
          <a:prstGeom prst="rect">
            <a:avLst/>
          </a:prstGeom>
          <a:solidFill>
            <a:srgbClr val="FF0000"/>
          </a:solidFill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9" name="Right Arrow 39">
            <a:extLst>
              <a:ext uri="{FF2B5EF4-FFF2-40B4-BE49-F238E27FC236}">
                <a16:creationId xmlns:a16="http://schemas.microsoft.com/office/drawing/2014/main" id="{9CF6EF71-9BB9-4FDA-A076-5BCB59795395}"/>
              </a:ext>
            </a:extLst>
          </p:cNvPr>
          <p:cNvSpPr/>
          <p:nvPr/>
        </p:nvSpPr>
        <p:spPr>
          <a:xfrm>
            <a:off x="1344880" y="1398922"/>
            <a:ext cx="526312" cy="284630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0" name="Right Arrow 39">
            <a:extLst>
              <a:ext uri="{FF2B5EF4-FFF2-40B4-BE49-F238E27FC236}">
                <a16:creationId xmlns:a16="http://schemas.microsoft.com/office/drawing/2014/main" id="{D1034541-9D36-4D41-BE81-C5DD8B4BA50C}"/>
              </a:ext>
            </a:extLst>
          </p:cNvPr>
          <p:cNvSpPr/>
          <p:nvPr/>
        </p:nvSpPr>
        <p:spPr>
          <a:xfrm>
            <a:off x="4796497" y="1398922"/>
            <a:ext cx="526312" cy="284630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1" name="Right Arrow 39">
            <a:extLst>
              <a:ext uri="{FF2B5EF4-FFF2-40B4-BE49-F238E27FC236}">
                <a16:creationId xmlns:a16="http://schemas.microsoft.com/office/drawing/2014/main" id="{79409130-47D6-46D4-95B8-0EA50403F7BE}"/>
              </a:ext>
            </a:extLst>
          </p:cNvPr>
          <p:cNvSpPr/>
          <p:nvPr/>
        </p:nvSpPr>
        <p:spPr>
          <a:xfrm rot="5400000">
            <a:off x="6050196" y="2021584"/>
            <a:ext cx="526312" cy="284630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2" name="Right Arrow 39">
            <a:extLst>
              <a:ext uri="{FF2B5EF4-FFF2-40B4-BE49-F238E27FC236}">
                <a16:creationId xmlns:a16="http://schemas.microsoft.com/office/drawing/2014/main" id="{5A4987E6-8A5C-415C-B5D2-4FF270BB4F34}"/>
              </a:ext>
            </a:extLst>
          </p:cNvPr>
          <p:cNvSpPr/>
          <p:nvPr/>
        </p:nvSpPr>
        <p:spPr>
          <a:xfrm rot="10800000">
            <a:off x="5277540" y="2234348"/>
            <a:ext cx="526312" cy="284630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3" name="Right Arrow 39">
            <a:extLst>
              <a:ext uri="{FF2B5EF4-FFF2-40B4-BE49-F238E27FC236}">
                <a16:creationId xmlns:a16="http://schemas.microsoft.com/office/drawing/2014/main" id="{612780A4-226E-49AF-ABAB-604B731D8999}"/>
              </a:ext>
            </a:extLst>
          </p:cNvPr>
          <p:cNvSpPr/>
          <p:nvPr/>
        </p:nvSpPr>
        <p:spPr>
          <a:xfrm rot="5400000">
            <a:off x="4855761" y="2806968"/>
            <a:ext cx="522903" cy="284630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4" name="Right Arrow 39">
            <a:extLst>
              <a:ext uri="{FF2B5EF4-FFF2-40B4-BE49-F238E27FC236}">
                <a16:creationId xmlns:a16="http://schemas.microsoft.com/office/drawing/2014/main" id="{912E9293-AD7D-44CC-9062-6A8DAD106D52}"/>
              </a:ext>
            </a:extLst>
          </p:cNvPr>
          <p:cNvSpPr/>
          <p:nvPr/>
        </p:nvSpPr>
        <p:spPr>
          <a:xfrm rot="5400000">
            <a:off x="5540696" y="3449234"/>
            <a:ext cx="526312" cy="284630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5" name="Right Arrow 39">
            <a:extLst>
              <a:ext uri="{FF2B5EF4-FFF2-40B4-BE49-F238E27FC236}">
                <a16:creationId xmlns:a16="http://schemas.microsoft.com/office/drawing/2014/main" id="{59A9DD3C-590E-417B-97F1-C400F048F263}"/>
              </a:ext>
            </a:extLst>
          </p:cNvPr>
          <p:cNvSpPr/>
          <p:nvPr/>
        </p:nvSpPr>
        <p:spPr>
          <a:xfrm>
            <a:off x="6701450" y="3712390"/>
            <a:ext cx="526312" cy="284630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6" name="Right Arrow 39">
            <a:extLst>
              <a:ext uri="{FF2B5EF4-FFF2-40B4-BE49-F238E27FC236}">
                <a16:creationId xmlns:a16="http://schemas.microsoft.com/office/drawing/2014/main" id="{86384D76-BF21-4F96-A71F-90011E2ABB9E}"/>
              </a:ext>
            </a:extLst>
          </p:cNvPr>
          <p:cNvSpPr/>
          <p:nvPr/>
        </p:nvSpPr>
        <p:spPr>
          <a:xfrm rot="16200000">
            <a:off x="7710148" y="2394097"/>
            <a:ext cx="526312" cy="284630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8" name="Right Arrow 39">
            <a:extLst>
              <a:ext uri="{FF2B5EF4-FFF2-40B4-BE49-F238E27FC236}">
                <a16:creationId xmlns:a16="http://schemas.microsoft.com/office/drawing/2014/main" id="{D2BEFE3D-A73F-4DF8-82D8-9DBC6CAB47A5}"/>
              </a:ext>
            </a:extLst>
          </p:cNvPr>
          <p:cNvSpPr/>
          <p:nvPr/>
        </p:nvSpPr>
        <p:spPr>
          <a:xfrm rot="5400000">
            <a:off x="9268461" y="3136839"/>
            <a:ext cx="526312" cy="284630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0" name="Right Arrow 39">
            <a:extLst>
              <a:ext uri="{FF2B5EF4-FFF2-40B4-BE49-F238E27FC236}">
                <a16:creationId xmlns:a16="http://schemas.microsoft.com/office/drawing/2014/main" id="{287E3756-9EE0-4F60-B74C-E41760584347}"/>
              </a:ext>
            </a:extLst>
          </p:cNvPr>
          <p:cNvSpPr/>
          <p:nvPr/>
        </p:nvSpPr>
        <p:spPr>
          <a:xfrm rot="10800000">
            <a:off x="8025336" y="4533584"/>
            <a:ext cx="526312" cy="284630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1" name="Right Arrow 39">
            <a:extLst>
              <a:ext uri="{FF2B5EF4-FFF2-40B4-BE49-F238E27FC236}">
                <a16:creationId xmlns:a16="http://schemas.microsoft.com/office/drawing/2014/main" id="{BC3ED444-0413-4A5E-AA67-78F62F189E3A}"/>
              </a:ext>
            </a:extLst>
          </p:cNvPr>
          <p:cNvSpPr/>
          <p:nvPr/>
        </p:nvSpPr>
        <p:spPr>
          <a:xfrm rot="10800000">
            <a:off x="3720678" y="4533584"/>
            <a:ext cx="526312" cy="284630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898036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88" grpId="0" animBg="1"/>
      <p:bldP spid="90" grpId="0" animBg="1"/>
      <p:bldP spid="91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86807" y="2934734"/>
            <a:ext cx="8451542" cy="708624"/>
          </a:xfrm>
        </p:spPr>
        <p:txBody>
          <a:bodyPr>
            <a:noAutofit/>
          </a:bodyPr>
          <a:lstStyle/>
          <a:p>
            <a:pPr algn="l"/>
            <a:r>
              <a:rPr lang="en-SG" sz="4400" dirty="0"/>
              <a:t>Questions before the case study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B649F-BA72-4D5B-9DE7-B85048FCABD7}" type="slidenum">
              <a:rPr lang="en-SG" smtClean="0"/>
              <a:t>29</a:t>
            </a:fld>
            <a:endParaRPr lang="en-SG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A6FC92A-01FB-4228-A904-67BA8A1AC779}"/>
              </a:ext>
            </a:extLst>
          </p:cNvPr>
          <p:cNvSpPr txBox="1"/>
          <p:nvPr/>
        </p:nvSpPr>
        <p:spPr>
          <a:xfrm>
            <a:off x="5396357" y="5609118"/>
            <a:ext cx="6795643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SG" sz="1600" dirty="0"/>
              <a:t>By: Yeo Kheng Meng (</a:t>
            </a:r>
            <a:r>
              <a:rPr lang="en-SG" sz="1600" dirty="0">
                <a:hlinkClick r:id="rId2"/>
              </a:rPr>
              <a:t>yeokm1@gmail.com</a:t>
            </a:r>
            <a:r>
              <a:rPr lang="en-SG" sz="1600" dirty="0"/>
              <a:t>)</a:t>
            </a:r>
          </a:p>
          <a:p>
            <a:pPr algn="r"/>
            <a:r>
              <a:rPr lang="en-SG" sz="1200" dirty="0">
                <a:hlinkClick r:id="rId3"/>
              </a:rPr>
              <a:t>https://github.com/yeokm1/repair-kopitiam-training-and-equipment</a:t>
            </a:r>
            <a:endParaRPr lang="en-SG" sz="1200" dirty="0"/>
          </a:p>
          <a:p>
            <a:pPr algn="r"/>
            <a:r>
              <a:rPr lang="en-SG" sz="1200" dirty="0">
                <a:hlinkClick r:id="rId4"/>
              </a:rPr>
              <a:t>http://yeokhengmeng.com/2016/05/repair-kopitiam-speciality-electrical-tools/</a:t>
            </a:r>
            <a:endParaRPr lang="en-SG" sz="1200" dirty="0"/>
          </a:p>
          <a:p>
            <a:pPr algn="r"/>
            <a:r>
              <a:rPr lang="en-SG" sz="1200" dirty="0">
                <a:hlinkClick r:id="rId5"/>
              </a:rPr>
              <a:t>http://yeokhengmeng.com/2017/07/repair-kopitiam-specialty-electrical-tools-part-2-short-circuit-limiter/</a:t>
            </a:r>
            <a:endParaRPr lang="en-SG" sz="1200" dirty="0"/>
          </a:p>
        </p:txBody>
      </p:sp>
    </p:spTree>
    <p:extLst>
      <p:ext uri="{BB962C8B-B14F-4D97-AF65-F5344CB8AC3E}">
        <p14:creationId xmlns:p14="http://schemas.microsoft.com/office/powerpoint/2010/main" val="4092376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9903" y="1857411"/>
            <a:ext cx="3502990" cy="38123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9789" y="15878"/>
            <a:ext cx="8664095" cy="1015806"/>
          </a:xfrm>
        </p:spPr>
        <p:txBody>
          <a:bodyPr/>
          <a:lstStyle/>
          <a:p>
            <a:r>
              <a:rPr lang="en-SG" dirty="0"/>
              <a:t>Inside the 3-pin mains plug (BS1363)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B38D2E-128E-4BB7-AEDC-917EE0E41F69}" type="slidenum">
              <a:rPr lang="en-SG" smtClean="0"/>
              <a:t>3</a:t>
            </a:fld>
            <a:endParaRPr lang="en-SG"/>
          </a:p>
        </p:txBody>
      </p:sp>
      <p:sp>
        <p:nvSpPr>
          <p:cNvPr id="4" name="TextBox 3"/>
          <p:cNvSpPr txBox="1"/>
          <p:nvPr/>
        </p:nvSpPr>
        <p:spPr>
          <a:xfrm>
            <a:off x="541347" y="890588"/>
            <a:ext cx="709739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u="sng" dirty="0"/>
              <a:t>Earth</a:t>
            </a:r>
          </a:p>
          <a:p>
            <a:r>
              <a:rPr lang="en-SG" dirty="0">
                <a:solidFill>
                  <a:srgbClr val="FFC000"/>
                </a:solidFill>
              </a:rPr>
              <a:t>Yellow</a:t>
            </a:r>
            <a:r>
              <a:rPr lang="en-SG" dirty="0"/>
              <a:t>/</a:t>
            </a:r>
            <a:r>
              <a:rPr lang="en-SG" dirty="0">
                <a:solidFill>
                  <a:schemeClr val="accent6"/>
                </a:solidFill>
              </a:rPr>
              <a:t>Green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/>
              <a:t>Connects to appliance’s external case, protects user from electric shock</a:t>
            </a:r>
          </a:p>
        </p:txBody>
      </p:sp>
      <p:cxnSp>
        <p:nvCxnSpPr>
          <p:cNvPr id="6" name="Straight Arrow Connector 5"/>
          <p:cNvCxnSpPr>
            <a:cxnSpLocks/>
          </p:cNvCxnSpPr>
          <p:nvPr/>
        </p:nvCxnSpPr>
        <p:spPr>
          <a:xfrm>
            <a:off x="2838466" y="1960435"/>
            <a:ext cx="2888158" cy="439155"/>
          </a:xfrm>
          <a:prstGeom prst="straightConnector1">
            <a:avLst/>
          </a:prstGeom>
          <a:ln w="53975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00191" y="5363955"/>
            <a:ext cx="613674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u="sng" dirty="0"/>
              <a:t>Neutral</a:t>
            </a:r>
          </a:p>
          <a:p>
            <a:r>
              <a:rPr lang="en-SG" dirty="0">
                <a:solidFill>
                  <a:srgbClr val="0070C0"/>
                </a:solidFill>
              </a:rPr>
              <a:t>Blue/</a:t>
            </a:r>
            <a:r>
              <a:rPr lang="en-SG" dirty="0"/>
              <a:t>Black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/>
              <a:t>Completes the circuit to generator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/>
              <a:t>Tied to ground at power distribution box to ensure stable 0V</a:t>
            </a:r>
          </a:p>
        </p:txBody>
      </p:sp>
      <p:cxnSp>
        <p:nvCxnSpPr>
          <p:cNvPr id="11" name="Straight Arrow Connector 10"/>
          <p:cNvCxnSpPr>
            <a:cxnSpLocks/>
          </p:cNvCxnSpPr>
          <p:nvPr/>
        </p:nvCxnSpPr>
        <p:spPr>
          <a:xfrm flipV="1">
            <a:off x="1325105" y="3944319"/>
            <a:ext cx="3657392" cy="1419637"/>
          </a:xfrm>
          <a:prstGeom prst="straightConnector1">
            <a:avLst/>
          </a:prstGeom>
          <a:ln w="53975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cxnSpLocks/>
          </p:cNvCxnSpPr>
          <p:nvPr/>
        </p:nvCxnSpPr>
        <p:spPr>
          <a:xfrm flipH="1" flipV="1">
            <a:off x="6436936" y="3591828"/>
            <a:ext cx="3102271" cy="1768309"/>
          </a:xfrm>
          <a:prstGeom prst="straightConnector1">
            <a:avLst/>
          </a:prstGeom>
          <a:ln w="53975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9614025" y="5069618"/>
            <a:ext cx="201215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u="sng" dirty="0"/>
              <a:t>Live</a:t>
            </a:r>
          </a:p>
          <a:p>
            <a:r>
              <a:rPr lang="en-SG" dirty="0">
                <a:solidFill>
                  <a:schemeClr val="accent2">
                    <a:lumMod val="75000"/>
                  </a:schemeClr>
                </a:solidFill>
              </a:rPr>
              <a:t>Brown/</a:t>
            </a:r>
            <a:r>
              <a:rPr lang="en-SG" dirty="0">
                <a:solidFill>
                  <a:srgbClr val="FF0000"/>
                </a:solidFill>
              </a:rPr>
              <a:t>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/>
              <a:t>Source of power</a:t>
            </a:r>
          </a:p>
          <a:p>
            <a:endParaRPr lang="en-SG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324330" y="1842771"/>
            <a:ext cx="247824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u="sng" dirty="0"/>
              <a:t>Fuse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/>
              <a:t>Blows on overcurrent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/>
              <a:t>Usually 13A</a:t>
            </a:r>
          </a:p>
        </p:txBody>
      </p:sp>
      <p:cxnSp>
        <p:nvCxnSpPr>
          <p:cNvPr id="14" name="Straight Arrow Connector 13"/>
          <p:cNvCxnSpPr>
            <a:cxnSpLocks/>
            <a:stCxn id="12" idx="1"/>
          </p:cNvCxnSpPr>
          <p:nvPr/>
        </p:nvCxnSpPr>
        <p:spPr>
          <a:xfrm flipH="1">
            <a:off x="7258346" y="2304436"/>
            <a:ext cx="2065984" cy="190309"/>
          </a:xfrm>
          <a:prstGeom prst="straightConnector1">
            <a:avLst/>
          </a:prstGeom>
          <a:ln w="53975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8071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/>
      <p:bldP spid="18" grpId="0"/>
      <p:bldP spid="1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6" name="Straight Connector 45"/>
          <p:cNvCxnSpPr>
            <a:stCxn id="13" idx="3"/>
          </p:cNvCxnSpPr>
          <p:nvPr/>
        </p:nvCxnSpPr>
        <p:spPr>
          <a:xfrm>
            <a:off x="5148176" y="2795292"/>
            <a:ext cx="1459581" cy="607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1958581" y="3648271"/>
            <a:ext cx="4673200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15571" y="253485"/>
            <a:ext cx="8804582" cy="873567"/>
          </a:xfrm>
        </p:spPr>
        <p:txBody>
          <a:bodyPr/>
          <a:lstStyle/>
          <a:p>
            <a:r>
              <a:rPr lang="en-SG" dirty="0"/>
              <a:t>Earth connections: Normal operation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4</a:t>
            </a:fld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8509626" y="1935121"/>
            <a:ext cx="414635" cy="73896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6" name="Oval 15"/>
          <p:cNvSpPr/>
          <p:nvPr/>
        </p:nvSpPr>
        <p:spPr>
          <a:xfrm>
            <a:off x="8470817" y="1384346"/>
            <a:ext cx="492250" cy="48213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" name="Rectangle 18"/>
          <p:cNvSpPr/>
          <p:nvPr/>
        </p:nvSpPr>
        <p:spPr>
          <a:xfrm rot="3065409">
            <a:off x="7954448" y="1808399"/>
            <a:ext cx="205204" cy="60148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2" name="Rectangle 21"/>
          <p:cNvSpPr/>
          <p:nvPr/>
        </p:nvSpPr>
        <p:spPr>
          <a:xfrm rot="18639749">
            <a:off x="9239966" y="1795643"/>
            <a:ext cx="254752" cy="64537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3" name="Rectangle 22"/>
          <p:cNvSpPr/>
          <p:nvPr/>
        </p:nvSpPr>
        <p:spPr>
          <a:xfrm rot="656420">
            <a:off x="8335753" y="2772801"/>
            <a:ext cx="270128" cy="83700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5" name="Rectangle 24"/>
          <p:cNvSpPr/>
          <p:nvPr/>
        </p:nvSpPr>
        <p:spPr>
          <a:xfrm rot="20897953">
            <a:off x="8904500" y="2769088"/>
            <a:ext cx="270128" cy="83700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5" name="Rounded Rectangle 44"/>
          <p:cNvSpPr/>
          <p:nvPr/>
        </p:nvSpPr>
        <p:spPr>
          <a:xfrm>
            <a:off x="5288321" y="2164725"/>
            <a:ext cx="2638872" cy="2884349"/>
          </a:xfrm>
          <a:prstGeom prst="roundRect">
            <a:avLst/>
          </a:prstGeom>
          <a:noFill/>
          <a:ln w="5715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b" anchorCtr="0"/>
          <a:lstStyle/>
          <a:p>
            <a:pPr algn="ctr"/>
            <a:r>
              <a:rPr lang="en-SG" dirty="0">
                <a:solidFill>
                  <a:schemeClr val="tx1"/>
                </a:solidFill>
              </a:rPr>
              <a:t>Kettle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2252371" y="3325905"/>
            <a:ext cx="1512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Mains Neutral</a:t>
            </a:r>
          </a:p>
        </p:txBody>
      </p:sp>
      <p:cxnSp>
        <p:nvCxnSpPr>
          <p:cNvPr id="49" name="Straight Connector 48"/>
          <p:cNvCxnSpPr/>
          <p:nvPr/>
        </p:nvCxnSpPr>
        <p:spPr>
          <a:xfrm>
            <a:off x="1941892" y="5884500"/>
            <a:ext cx="8253669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1975273" y="5512134"/>
            <a:ext cx="682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Earth</a:t>
            </a:r>
          </a:p>
        </p:txBody>
      </p:sp>
      <p:sp>
        <p:nvSpPr>
          <p:cNvPr id="51" name="Rectangle 50"/>
          <p:cNvSpPr/>
          <p:nvPr/>
        </p:nvSpPr>
        <p:spPr>
          <a:xfrm>
            <a:off x="6525213" y="2948510"/>
            <a:ext cx="165089" cy="536944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52" name="Straight Connector 51"/>
          <p:cNvCxnSpPr/>
          <p:nvPr/>
        </p:nvCxnSpPr>
        <p:spPr>
          <a:xfrm>
            <a:off x="6607756" y="2785695"/>
            <a:ext cx="0" cy="15796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6607756" y="3490307"/>
            <a:ext cx="0" cy="157965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/>
          <p:cNvSpPr/>
          <p:nvPr/>
        </p:nvSpPr>
        <p:spPr>
          <a:xfrm>
            <a:off x="1621445" y="2909187"/>
            <a:ext cx="680483" cy="66199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sz="1200" dirty="0"/>
              <a:t>230V </a:t>
            </a:r>
          </a:p>
          <a:p>
            <a:pPr algn="ctr"/>
            <a:r>
              <a:rPr lang="en-SG" sz="1200" dirty="0"/>
              <a:t>AC ~</a:t>
            </a:r>
          </a:p>
        </p:txBody>
      </p:sp>
      <p:cxnSp>
        <p:nvCxnSpPr>
          <p:cNvPr id="55" name="Straight Connector 54"/>
          <p:cNvCxnSpPr/>
          <p:nvPr/>
        </p:nvCxnSpPr>
        <p:spPr>
          <a:xfrm>
            <a:off x="1961686" y="3571179"/>
            <a:ext cx="0" cy="95076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1961686" y="2817081"/>
            <a:ext cx="0" cy="9519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1856622" y="2470628"/>
            <a:ext cx="1177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Mains Live</a:t>
            </a:r>
          </a:p>
        </p:txBody>
      </p:sp>
      <p:cxnSp>
        <p:nvCxnSpPr>
          <p:cNvPr id="58" name="Straight Connector 57"/>
          <p:cNvCxnSpPr>
            <a:cxnSpLocks/>
            <a:stCxn id="59" idx="0"/>
          </p:cNvCxnSpPr>
          <p:nvPr/>
        </p:nvCxnSpPr>
        <p:spPr>
          <a:xfrm flipV="1">
            <a:off x="1958581" y="4322400"/>
            <a:ext cx="3105" cy="1786807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Down Arrow 58"/>
          <p:cNvSpPr/>
          <p:nvPr/>
        </p:nvSpPr>
        <p:spPr>
          <a:xfrm>
            <a:off x="1844099" y="6109207"/>
            <a:ext cx="228964" cy="429707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60" name="Straight Connector 59"/>
          <p:cNvCxnSpPr/>
          <p:nvPr/>
        </p:nvCxnSpPr>
        <p:spPr>
          <a:xfrm flipV="1">
            <a:off x="9039564" y="3606898"/>
            <a:ext cx="0" cy="2277602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1941891" y="4322400"/>
            <a:ext cx="3346430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2252370" y="3987897"/>
            <a:ext cx="1307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Mains Earth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519481" y="2654322"/>
            <a:ext cx="628694" cy="28194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Fuse</a:t>
            </a:r>
          </a:p>
        </p:txBody>
      </p:sp>
      <p:cxnSp>
        <p:nvCxnSpPr>
          <p:cNvPr id="67" name="Straight Connector 66"/>
          <p:cNvCxnSpPr/>
          <p:nvPr/>
        </p:nvCxnSpPr>
        <p:spPr>
          <a:xfrm flipV="1">
            <a:off x="1941891" y="2785694"/>
            <a:ext cx="2577590" cy="1566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6930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9" grpId="0" animBg="1"/>
      <p:bldP spid="22" grpId="0" animBg="1"/>
      <p:bldP spid="23" grpId="0" animBg="1"/>
      <p:bldP spid="25" grpId="0" animBg="1"/>
      <p:bldP spid="45" grpId="0" animBg="1"/>
      <p:bldP spid="48" grpId="0"/>
      <p:bldP spid="50" grpId="0"/>
      <p:bldP spid="51" grpId="0" animBg="1"/>
      <p:bldP spid="57" grpId="0"/>
      <p:bldP spid="59" grpId="0" animBg="1"/>
      <p:bldP spid="62" grpId="0"/>
      <p:bldP spid="1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Straight Connector 50"/>
          <p:cNvCxnSpPr/>
          <p:nvPr/>
        </p:nvCxnSpPr>
        <p:spPr>
          <a:xfrm>
            <a:off x="1958581" y="3648271"/>
            <a:ext cx="4673200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>
            <a:stCxn id="76" idx="3"/>
          </p:cNvCxnSpPr>
          <p:nvPr/>
        </p:nvCxnSpPr>
        <p:spPr>
          <a:xfrm>
            <a:off x="5148176" y="2795292"/>
            <a:ext cx="1459581" cy="607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15571" y="253485"/>
            <a:ext cx="8804582" cy="873567"/>
          </a:xfrm>
        </p:spPr>
        <p:txBody>
          <a:bodyPr/>
          <a:lstStyle/>
          <a:p>
            <a:r>
              <a:rPr lang="en-SG" dirty="0"/>
              <a:t>Live wire touches case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5</a:t>
            </a:fld>
            <a:endParaRPr lang="en-US"/>
          </a:p>
        </p:txBody>
      </p:sp>
      <p:cxnSp>
        <p:nvCxnSpPr>
          <p:cNvPr id="15" name="Straight Connector 14"/>
          <p:cNvCxnSpPr>
            <a:stCxn id="49" idx="0"/>
          </p:cNvCxnSpPr>
          <p:nvPr/>
        </p:nvCxnSpPr>
        <p:spPr>
          <a:xfrm flipH="1">
            <a:off x="6607757" y="2164724"/>
            <a:ext cx="1" cy="64639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8509626" y="1935121"/>
            <a:ext cx="414635" cy="73896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" name="Oval 18"/>
          <p:cNvSpPr/>
          <p:nvPr/>
        </p:nvSpPr>
        <p:spPr>
          <a:xfrm>
            <a:off x="8470817" y="1384346"/>
            <a:ext cx="492250" cy="48213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2" name="Rectangle 21"/>
          <p:cNvSpPr/>
          <p:nvPr/>
        </p:nvSpPr>
        <p:spPr>
          <a:xfrm rot="3065409">
            <a:off x="7954448" y="1808399"/>
            <a:ext cx="205204" cy="60148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3" name="Rectangle 22"/>
          <p:cNvSpPr/>
          <p:nvPr/>
        </p:nvSpPr>
        <p:spPr>
          <a:xfrm rot="18639749">
            <a:off x="9239966" y="1795643"/>
            <a:ext cx="254752" cy="64537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5" name="Rectangle 24"/>
          <p:cNvSpPr/>
          <p:nvPr/>
        </p:nvSpPr>
        <p:spPr>
          <a:xfrm rot="656420">
            <a:off x="8335753" y="2772801"/>
            <a:ext cx="270128" cy="83700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6" name="Rectangle 25"/>
          <p:cNvSpPr/>
          <p:nvPr/>
        </p:nvSpPr>
        <p:spPr>
          <a:xfrm rot="20897953">
            <a:off x="8904500" y="2769088"/>
            <a:ext cx="270128" cy="83700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" name="Right Arrow 2"/>
          <p:cNvSpPr/>
          <p:nvPr/>
        </p:nvSpPr>
        <p:spPr>
          <a:xfrm rot="10800000">
            <a:off x="5703059" y="2260871"/>
            <a:ext cx="526312" cy="284630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7" name="Right Arrow 26"/>
          <p:cNvSpPr/>
          <p:nvPr/>
        </p:nvSpPr>
        <p:spPr>
          <a:xfrm rot="10800000">
            <a:off x="4263198" y="3987897"/>
            <a:ext cx="526312" cy="284630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8" name="Right Arrow 27"/>
          <p:cNvSpPr/>
          <p:nvPr/>
        </p:nvSpPr>
        <p:spPr>
          <a:xfrm rot="5400000">
            <a:off x="5228846" y="3521013"/>
            <a:ext cx="526312" cy="284630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9" name="Rounded Rectangle 48"/>
          <p:cNvSpPr/>
          <p:nvPr/>
        </p:nvSpPr>
        <p:spPr>
          <a:xfrm>
            <a:off x="5288321" y="2164725"/>
            <a:ext cx="2638872" cy="2884349"/>
          </a:xfrm>
          <a:prstGeom prst="roundRect">
            <a:avLst/>
          </a:prstGeom>
          <a:noFill/>
          <a:ln w="5715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b" anchorCtr="0"/>
          <a:lstStyle/>
          <a:p>
            <a:pPr algn="ctr"/>
            <a:r>
              <a:rPr lang="en-SG" dirty="0">
                <a:solidFill>
                  <a:schemeClr val="tx1"/>
                </a:solidFill>
              </a:rPr>
              <a:t>Kettle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2252371" y="3325905"/>
            <a:ext cx="1512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Mains Neutral</a:t>
            </a:r>
          </a:p>
        </p:txBody>
      </p:sp>
      <p:sp>
        <p:nvSpPr>
          <p:cNvPr id="55" name="Rectangle 54"/>
          <p:cNvSpPr/>
          <p:nvPr/>
        </p:nvSpPr>
        <p:spPr>
          <a:xfrm>
            <a:off x="6525213" y="2948510"/>
            <a:ext cx="165089" cy="536944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56" name="Straight Connector 55"/>
          <p:cNvCxnSpPr/>
          <p:nvPr/>
        </p:nvCxnSpPr>
        <p:spPr>
          <a:xfrm>
            <a:off x="6607756" y="2785695"/>
            <a:ext cx="0" cy="15796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6607756" y="3490307"/>
            <a:ext cx="0" cy="157965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Oval 57"/>
          <p:cNvSpPr/>
          <p:nvPr/>
        </p:nvSpPr>
        <p:spPr>
          <a:xfrm>
            <a:off x="1621445" y="2909187"/>
            <a:ext cx="680483" cy="66199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sz="1200" dirty="0"/>
              <a:t>230V </a:t>
            </a:r>
          </a:p>
          <a:p>
            <a:pPr algn="ctr"/>
            <a:r>
              <a:rPr lang="en-SG" sz="1200" dirty="0"/>
              <a:t>AC ~</a:t>
            </a:r>
          </a:p>
        </p:txBody>
      </p:sp>
      <p:cxnSp>
        <p:nvCxnSpPr>
          <p:cNvPr id="59" name="Straight Connector 58"/>
          <p:cNvCxnSpPr/>
          <p:nvPr/>
        </p:nvCxnSpPr>
        <p:spPr>
          <a:xfrm>
            <a:off x="1961686" y="3571179"/>
            <a:ext cx="0" cy="95076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1941892" y="5884500"/>
            <a:ext cx="8253669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Down Arrow 65"/>
          <p:cNvSpPr/>
          <p:nvPr/>
        </p:nvSpPr>
        <p:spPr>
          <a:xfrm>
            <a:off x="1844099" y="6109207"/>
            <a:ext cx="228964" cy="429707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67" name="Straight Connector 66"/>
          <p:cNvCxnSpPr/>
          <p:nvPr/>
        </p:nvCxnSpPr>
        <p:spPr>
          <a:xfrm flipV="1">
            <a:off x="9039564" y="3606898"/>
            <a:ext cx="0" cy="2277602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1941891" y="4322400"/>
            <a:ext cx="3346430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2252370" y="3987897"/>
            <a:ext cx="1307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Mains Earth</a:t>
            </a:r>
          </a:p>
        </p:txBody>
      </p:sp>
      <p:cxnSp>
        <p:nvCxnSpPr>
          <p:cNvPr id="73" name="Straight Connector 72"/>
          <p:cNvCxnSpPr/>
          <p:nvPr/>
        </p:nvCxnSpPr>
        <p:spPr>
          <a:xfrm>
            <a:off x="6607756" y="2785695"/>
            <a:ext cx="0" cy="15796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1961686" y="2817081"/>
            <a:ext cx="0" cy="9519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1856622" y="2470628"/>
            <a:ext cx="1177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Mains Live</a:t>
            </a:r>
          </a:p>
        </p:txBody>
      </p:sp>
      <p:sp>
        <p:nvSpPr>
          <p:cNvPr id="76" name="Rectangle 75"/>
          <p:cNvSpPr/>
          <p:nvPr/>
        </p:nvSpPr>
        <p:spPr>
          <a:xfrm>
            <a:off x="4519481" y="2654322"/>
            <a:ext cx="628694" cy="28194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Fuse</a:t>
            </a:r>
          </a:p>
        </p:txBody>
      </p:sp>
      <p:cxnSp>
        <p:nvCxnSpPr>
          <p:cNvPr id="77" name="Straight Connector 76"/>
          <p:cNvCxnSpPr/>
          <p:nvPr/>
        </p:nvCxnSpPr>
        <p:spPr>
          <a:xfrm flipV="1">
            <a:off x="1941891" y="2785694"/>
            <a:ext cx="2577590" cy="1566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Rectangle 79"/>
          <p:cNvSpPr/>
          <p:nvPr/>
        </p:nvSpPr>
        <p:spPr>
          <a:xfrm>
            <a:off x="4525603" y="2244345"/>
            <a:ext cx="630199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 sz="6600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8" name="Right Arrow 37"/>
          <p:cNvSpPr/>
          <p:nvPr/>
        </p:nvSpPr>
        <p:spPr>
          <a:xfrm rot="16200000">
            <a:off x="6541629" y="2423061"/>
            <a:ext cx="526312" cy="284630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9" name="TextBox 38"/>
          <p:cNvSpPr txBox="1"/>
          <p:nvPr/>
        </p:nvSpPr>
        <p:spPr>
          <a:xfrm>
            <a:off x="1975273" y="5512134"/>
            <a:ext cx="682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Earth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E849DA7-8CC1-4D22-894F-2A70256757A0}"/>
              </a:ext>
            </a:extLst>
          </p:cNvPr>
          <p:cNvCxnSpPr>
            <a:cxnSpLocks/>
          </p:cNvCxnSpPr>
          <p:nvPr/>
        </p:nvCxnSpPr>
        <p:spPr>
          <a:xfrm flipV="1">
            <a:off x="1958581" y="4322400"/>
            <a:ext cx="3105" cy="1786807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8122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7" grpId="0" animBg="1"/>
      <p:bldP spid="28" grpId="0" animBg="1"/>
      <p:bldP spid="80" grpId="0"/>
      <p:bldP spid="3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Straight Connector 50"/>
          <p:cNvCxnSpPr/>
          <p:nvPr/>
        </p:nvCxnSpPr>
        <p:spPr>
          <a:xfrm>
            <a:off x="1958581" y="3648271"/>
            <a:ext cx="4673200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5148176" y="2795292"/>
            <a:ext cx="1459581" cy="607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15571" y="253485"/>
            <a:ext cx="8804582" cy="873567"/>
          </a:xfrm>
        </p:spPr>
        <p:txBody>
          <a:bodyPr/>
          <a:lstStyle/>
          <a:p>
            <a:r>
              <a:rPr lang="en-SG" dirty="0"/>
              <a:t>What if there is no Earth wire?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6</a:t>
            </a:fld>
            <a:endParaRPr lang="en-US"/>
          </a:p>
        </p:txBody>
      </p:sp>
      <p:cxnSp>
        <p:nvCxnSpPr>
          <p:cNvPr id="15" name="Straight Connector 14"/>
          <p:cNvCxnSpPr>
            <a:stCxn id="49" idx="0"/>
          </p:cNvCxnSpPr>
          <p:nvPr/>
        </p:nvCxnSpPr>
        <p:spPr>
          <a:xfrm flipH="1">
            <a:off x="6607757" y="2164724"/>
            <a:ext cx="1" cy="64639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8509626" y="1935121"/>
            <a:ext cx="414635" cy="738963"/>
          </a:xfrm>
          <a:prstGeom prst="rect">
            <a:avLst/>
          </a:prstGeom>
          <a:solidFill>
            <a:srgbClr val="FF0000"/>
          </a:solidFill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" name="Oval 18"/>
          <p:cNvSpPr/>
          <p:nvPr/>
        </p:nvSpPr>
        <p:spPr>
          <a:xfrm>
            <a:off x="8470817" y="1384346"/>
            <a:ext cx="492250" cy="482132"/>
          </a:xfrm>
          <a:prstGeom prst="ellipse">
            <a:avLst/>
          </a:prstGeom>
          <a:solidFill>
            <a:srgbClr val="FF0000"/>
          </a:solidFill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2" name="Rectangle 21"/>
          <p:cNvSpPr/>
          <p:nvPr/>
        </p:nvSpPr>
        <p:spPr>
          <a:xfrm rot="3065409">
            <a:off x="7954448" y="1808399"/>
            <a:ext cx="205204" cy="601488"/>
          </a:xfrm>
          <a:prstGeom prst="rect">
            <a:avLst/>
          </a:prstGeom>
          <a:solidFill>
            <a:srgbClr val="FF0000"/>
          </a:solidFill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3" name="Rectangle 22"/>
          <p:cNvSpPr/>
          <p:nvPr/>
        </p:nvSpPr>
        <p:spPr>
          <a:xfrm rot="18639749">
            <a:off x="9239966" y="1795643"/>
            <a:ext cx="254752" cy="645378"/>
          </a:xfrm>
          <a:prstGeom prst="rect">
            <a:avLst/>
          </a:prstGeom>
          <a:solidFill>
            <a:srgbClr val="FF0000"/>
          </a:solidFill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5" name="Rectangle 24"/>
          <p:cNvSpPr/>
          <p:nvPr/>
        </p:nvSpPr>
        <p:spPr>
          <a:xfrm rot="656420">
            <a:off x="8335753" y="2772801"/>
            <a:ext cx="270128" cy="837009"/>
          </a:xfrm>
          <a:prstGeom prst="rect">
            <a:avLst/>
          </a:prstGeom>
          <a:solidFill>
            <a:srgbClr val="FF0000"/>
          </a:solidFill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6" name="Rectangle 25"/>
          <p:cNvSpPr/>
          <p:nvPr/>
        </p:nvSpPr>
        <p:spPr>
          <a:xfrm rot="20897953">
            <a:off x="8904500" y="2769088"/>
            <a:ext cx="270128" cy="837009"/>
          </a:xfrm>
          <a:prstGeom prst="rect">
            <a:avLst/>
          </a:prstGeom>
          <a:solidFill>
            <a:srgbClr val="FF0000"/>
          </a:solidFill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" name="Right Arrow 2"/>
          <p:cNvSpPr/>
          <p:nvPr/>
        </p:nvSpPr>
        <p:spPr>
          <a:xfrm>
            <a:off x="6982869" y="2212970"/>
            <a:ext cx="526312" cy="284630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7" name="Right Arrow 26"/>
          <p:cNvSpPr/>
          <p:nvPr/>
        </p:nvSpPr>
        <p:spPr>
          <a:xfrm rot="10800000">
            <a:off x="7340792" y="5530732"/>
            <a:ext cx="526312" cy="284630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8" name="Right Arrow 27"/>
          <p:cNvSpPr/>
          <p:nvPr/>
        </p:nvSpPr>
        <p:spPr>
          <a:xfrm rot="5400000">
            <a:off x="9039401" y="4612330"/>
            <a:ext cx="526312" cy="284630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9" name="Rounded Rectangle 48"/>
          <p:cNvSpPr/>
          <p:nvPr/>
        </p:nvSpPr>
        <p:spPr>
          <a:xfrm>
            <a:off x="5288321" y="2164725"/>
            <a:ext cx="2638872" cy="2884349"/>
          </a:xfrm>
          <a:prstGeom prst="roundRect">
            <a:avLst/>
          </a:prstGeom>
          <a:noFill/>
          <a:ln w="5715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b" anchorCtr="0"/>
          <a:lstStyle/>
          <a:p>
            <a:pPr algn="ctr"/>
            <a:r>
              <a:rPr lang="en-SG" dirty="0">
                <a:solidFill>
                  <a:schemeClr val="tx1"/>
                </a:solidFill>
              </a:rPr>
              <a:t>Kettle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2252371" y="3325905"/>
            <a:ext cx="1512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Mains Neutral</a:t>
            </a:r>
          </a:p>
        </p:txBody>
      </p:sp>
      <p:sp>
        <p:nvSpPr>
          <p:cNvPr id="55" name="Rectangle 54"/>
          <p:cNvSpPr/>
          <p:nvPr/>
        </p:nvSpPr>
        <p:spPr>
          <a:xfrm>
            <a:off x="6525213" y="2948510"/>
            <a:ext cx="165089" cy="536944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56" name="Straight Connector 55"/>
          <p:cNvCxnSpPr/>
          <p:nvPr/>
        </p:nvCxnSpPr>
        <p:spPr>
          <a:xfrm>
            <a:off x="6607756" y="2785695"/>
            <a:ext cx="0" cy="15796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6607756" y="3490307"/>
            <a:ext cx="0" cy="157965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Oval 57"/>
          <p:cNvSpPr/>
          <p:nvPr/>
        </p:nvSpPr>
        <p:spPr>
          <a:xfrm>
            <a:off x="1621445" y="2909187"/>
            <a:ext cx="680483" cy="66199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sz="1200" dirty="0"/>
              <a:t>230V </a:t>
            </a:r>
          </a:p>
          <a:p>
            <a:pPr algn="ctr"/>
            <a:r>
              <a:rPr lang="en-SG" sz="1200" dirty="0"/>
              <a:t>AC ~</a:t>
            </a:r>
          </a:p>
        </p:txBody>
      </p:sp>
      <p:cxnSp>
        <p:nvCxnSpPr>
          <p:cNvPr id="59" name="Straight Connector 58"/>
          <p:cNvCxnSpPr/>
          <p:nvPr/>
        </p:nvCxnSpPr>
        <p:spPr>
          <a:xfrm>
            <a:off x="1961686" y="3571179"/>
            <a:ext cx="0" cy="95076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1941892" y="5884500"/>
            <a:ext cx="8253669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Down Arrow 65"/>
          <p:cNvSpPr/>
          <p:nvPr/>
        </p:nvSpPr>
        <p:spPr>
          <a:xfrm>
            <a:off x="1844099" y="6109207"/>
            <a:ext cx="228964" cy="429707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67" name="Straight Connector 66"/>
          <p:cNvCxnSpPr/>
          <p:nvPr/>
        </p:nvCxnSpPr>
        <p:spPr>
          <a:xfrm flipV="1">
            <a:off x="9039564" y="3606898"/>
            <a:ext cx="0" cy="2277602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ight Arrow 70"/>
          <p:cNvSpPr/>
          <p:nvPr/>
        </p:nvSpPr>
        <p:spPr>
          <a:xfrm rot="10800000">
            <a:off x="4153981" y="5530732"/>
            <a:ext cx="526312" cy="284630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4" name="TextBox 33"/>
          <p:cNvSpPr txBox="1"/>
          <p:nvPr/>
        </p:nvSpPr>
        <p:spPr>
          <a:xfrm>
            <a:off x="1856622" y="2470628"/>
            <a:ext cx="1177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Mains Live</a:t>
            </a:r>
          </a:p>
        </p:txBody>
      </p:sp>
      <p:cxnSp>
        <p:nvCxnSpPr>
          <p:cNvPr id="35" name="Straight Connector 34"/>
          <p:cNvCxnSpPr/>
          <p:nvPr/>
        </p:nvCxnSpPr>
        <p:spPr>
          <a:xfrm flipV="1">
            <a:off x="1941891" y="2785694"/>
            <a:ext cx="2577590" cy="1566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/>
          <p:cNvSpPr/>
          <p:nvPr/>
        </p:nvSpPr>
        <p:spPr>
          <a:xfrm>
            <a:off x="4519481" y="2654322"/>
            <a:ext cx="628694" cy="28194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Fuse</a:t>
            </a:r>
          </a:p>
        </p:txBody>
      </p:sp>
      <p:cxnSp>
        <p:nvCxnSpPr>
          <p:cNvPr id="39" name="Straight Connector 38"/>
          <p:cNvCxnSpPr/>
          <p:nvPr/>
        </p:nvCxnSpPr>
        <p:spPr>
          <a:xfrm>
            <a:off x="1961686" y="2817081"/>
            <a:ext cx="0" cy="9519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1975273" y="5512134"/>
            <a:ext cx="682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Earth</a:t>
            </a:r>
          </a:p>
        </p:txBody>
      </p:sp>
      <p:sp>
        <p:nvSpPr>
          <p:cNvPr id="40" name="Right Arrow 39"/>
          <p:cNvSpPr/>
          <p:nvPr/>
        </p:nvSpPr>
        <p:spPr>
          <a:xfrm>
            <a:off x="3288986" y="2425220"/>
            <a:ext cx="526312" cy="284630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1" name="Right Arrow 40"/>
          <p:cNvSpPr/>
          <p:nvPr/>
        </p:nvSpPr>
        <p:spPr>
          <a:xfrm>
            <a:off x="5663539" y="2440177"/>
            <a:ext cx="526312" cy="284630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2" name="Right Arrow 41"/>
          <p:cNvSpPr/>
          <p:nvPr/>
        </p:nvSpPr>
        <p:spPr>
          <a:xfrm rot="16200000">
            <a:off x="6551268" y="2440177"/>
            <a:ext cx="526312" cy="284630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B890B53D-63FF-4A37-BB58-0B2ADA23AF2A}"/>
              </a:ext>
            </a:extLst>
          </p:cNvPr>
          <p:cNvCxnSpPr>
            <a:cxnSpLocks/>
          </p:cNvCxnSpPr>
          <p:nvPr/>
        </p:nvCxnSpPr>
        <p:spPr>
          <a:xfrm flipV="1">
            <a:off x="1958581" y="5884500"/>
            <a:ext cx="0" cy="224708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3814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9" grpId="0" animBg="1"/>
      <p:bldP spid="22" grpId="0" animBg="1"/>
      <p:bldP spid="23" grpId="0" animBg="1"/>
      <p:bldP spid="25" grpId="0" animBg="1"/>
      <p:bldP spid="26" grpId="0" animBg="1"/>
      <p:bldP spid="3" grpId="0" animBg="1"/>
      <p:bldP spid="27" grpId="0" animBg="1"/>
      <p:bldP spid="28" grpId="0" animBg="1"/>
      <p:bldP spid="71" grpId="0" animBg="1"/>
      <p:bldP spid="40" grpId="0" animBg="1"/>
      <p:bldP spid="41" grpId="0" animBg="1"/>
      <p:bldP spid="4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569" y="7682"/>
            <a:ext cx="7886700" cy="597121"/>
          </a:xfrm>
        </p:spPr>
        <p:txBody>
          <a:bodyPr>
            <a:normAutofit fontScale="90000"/>
          </a:bodyPr>
          <a:lstStyle/>
          <a:p>
            <a:r>
              <a:rPr lang="en-SG" dirty="0"/>
              <a:t>MCB + RCCB Circuit Breakers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7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4125" y="949389"/>
            <a:ext cx="5876475" cy="4389220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3700106" y="2578004"/>
            <a:ext cx="2504267" cy="145949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MCB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6248868" y="2591759"/>
            <a:ext cx="772412" cy="1445739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en-US" dirty="0">
                <a:solidFill>
                  <a:srgbClr val="00B0F0"/>
                </a:solidFill>
              </a:rPr>
              <a:t>RCCB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38666" y="5668114"/>
            <a:ext cx="45413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600" u="sng" dirty="0">
                <a:solidFill>
                  <a:srgbClr val="FF0000"/>
                </a:solidFill>
              </a:rPr>
              <a:t>Miniature Circuit Breakers (MCBs)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1600" dirty="0"/>
              <a:t>Breaks the circuit on overcurrent </a:t>
            </a:r>
            <a:r>
              <a:rPr lang="en-SG" sz="1600" dirty="0" err="1"/>
              <a:t>eg</a:t>
            </a:r>
            <a:r>
              <a:rPr lang="en-SG" sz="1600" dirty="0"/>
              <a:t>. short circuit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548321" y="5383187"/>
            <a:ext cx="558271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u="sng" dirty="0">
                <a:solidFill>
                  <a:srgbClr val="00B0F0"/>
                </a:solidFill>
              </a:rPr>
              <a:t>Residual Current Circuit Breaker (RCCB)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1600" b="1" dirty="0"/>
              <a:t>What it does? </a:t>
            </a:r>
            <a:r>
              <a:rPr lang="en-SG" sz="1600" dirty="0"/>
              <a:t>Breaks the circuit on earth fault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Cause: </a:t>
            </a:r>
            <a:r>
              <a:rPr lang="en-US" sz="1600" dirty="0"/>
              <a:t>Current leakage </a:t>
            </a:r>
            <a:r>
              <a:rPr lang="en-SG" sz="1600" dirty="0"/>
              <a:t>to Earth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When?: </a:t>
            </a:r>
            <a:r>
              <a:rPr lang="en-US" sz="1600" dirty="0"/>
              <a:t>Breaks when current difference between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(|live| - |neutral|)&gt; 30mA threshold</a:t>
            </a:r>
          </a:p>
        </p:txBody>
      </p:sp>
    </p:spTree>
    <p:extLst>
      <p:ext uri="{BB962C8B-B14F-4D97-AF65-F5344CB8AC3E}">
        <p14:creationId xmlns:p14="http://schemas.microsoft.com/office/powerpoint/2010/main" val="733313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/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Straight Connector 50"/>
          <p:cNvCxnSpPr/>
          <p:nvPr/>
        </p:nvCxnSpPr>
        <p:spPr>
          <a:xfrm>
            <a:off x="1958581" y="2703391"/>
            <a:ext cx="4673200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48" idx="3"/>
          </p:cNvCxnSpPr>
          <p:nvPr/>
        </p:nvCxnSpPr>
        <p:spPr>
          <a:xfrm flipV="1">
            <a:off x="5148176" y="1856484"/>
            <a:ext cx="1459581" cy="535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>
            <a:endCxn id="48" idx="1"/>
          </p:cNvCxnSpPr>
          <p:nvPr/>
        </p:nvCxnSpPr>
        <p:spPr>
          <a:xfrm flipV="1">
            <a:off x="1941891" y="1861843"/>
            <a:ext cx="2577590" cy="1158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9939"/>
            <a:ext cx="8804582" cy="873567"/>
          </a:xfrm>
        </p:spPr>
        <p:txBody>
          <a:bodyPr/>
          <a:lstStyle/>
          <a:p>
            <a:r>
              <a:rPr lang="en-SG" dirty="0"/>
              <a:t>Circuit breaker arrangement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8</a:t>
            </a:fld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8509626" y="990241"/>
            <a:ext cx="414635" cy="73896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" name="Oval 18"/>
          <p:cNvSpPr/>
          <p:nvPr/>
        </p:nvSpPr>
        <p:spPr>
          <a:xfrm>
            <a:off x="8470817" y="439466"/>
            <a:ext cx="492250" cy="48213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2" name="Rectangle 21"/>
          <p:cNvSpPr/>
          <p:nvPr/>
        </p:nvSpPr>
        <p:spPr>
          <a:xfrm rot="3065409">
            <a:off x="7954448" y="863519"/>
            <a:ext cx="205204" cy="60148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3" name="Rectangle 22"/>
          <p:cNvSpPr/>
          <p:nvPr/>
        </p:nvSpPr>
        <p:spPr>
          <a:xfrm rot="18639749">
            <a:off x="9239966" y="850763"/>
            <a:ext cx="254752" cy="64537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5" name="Rectangle 24"/>
          <p:cNvSpPr/>
          <p:nvPr/>
        </p:nvSpPr>
        <p:spPr>
          <a:xfrm rot="656420">
            <a:off x="8335753" y="1827921"/>
            <a:ext cx="270128" cy="83700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6" name="Rectangle 25"/>
          <p:cNvSpPr/>
          <p:nvPr/>
        </p:nvSpPr>
        <p:spPr>
          <a:xfrm rot="20897953">
            <a:off x="8904500" y="1824208"/>
            <a:ext cx="270128" cy="83700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9" name="Rounded Rectangle 48"/>
          <p:cNvSpPr/>
          <p:nvPr/>
        </p:nvSpPr>
        <p:spPr>
          <a:xfrm>
            <a:off x="5288321" y="1219845"/>
            <a:ext cx="2638872" cy="2884349"/>
          </a:xfrm>
          <a:prstGeom prst="roundRect">
            <a:avLst/>
          </a:prstGeom>
          <a:noFill/>
          <a:ln w="5715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b" anchorCtr="0"/>
          <a:lstStyle/>
          <a:p>
            <a:pPr algn="ctr"/>
            <a:r>
              <a:rPr lang="en-SG" dirty="0">
                <a:solidFill>
                  <a:schemeClr val="tx1"/>
                </a:solidFill>
              </a:rPr>
              <a:t>Kettle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1944462" y="2663639"/>
            <a:ext cx="1512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Mains Neutral</a:t>
            </a:r>
          </a:p>
        </p:txBody>
      </p:sp>
      <p:sp>
        <p:nvSpPr>
          <p:cNvPr id="55" name="Rectangle 54"/>
          <p:cNvSpPr/>
          <p:nvPr/>
        </p:nvSpPr>
        <p:spPr>
          <a:xfrm>
            <a:off x="6525213" y="2003630"/>
            <a:ext cx="165089" cy="536944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56" name="Straight Connector 55"/>
          <p:cNvCxnSpPr/>
          <p:nvPr/>
        </p:nvCxnSpPr>
        <p:spPr>
          <a:xfrm>
            <a:off x="6607756" y="1840815"/>
            <a:ext cx="0" cy="15796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6607756" y="2545427"/>
            <a:ext cx="0" cy="157965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Oval 57"/>
          <p:cNvSpPr/>
          <p:nvPr/>
        </p:nvSpPr>
        <p:spPr>
          <a:xfrm>
            <a:off x="1621445" y="1964307"/>
            <a:ext cx="680483" cy="66199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sz="1200" dirty="0"/>
              <a:t>230V </a:t>
            </a:r>
          </a:p>
          <a:p>
            <a:pPr algn="ctr"/>
            <a:r>
              <a:rPr lang="en-SG" sz="1200" dirty="0"/>
              <a:t>AC ~</a:t>
            </a:r>
          </a:p>
        </p:txBody>
      </p:sp>
      <p:cxnSp>
        <p:nvCxnSpPr>
          <p:cNvPr id="59" name="Straight Connector 58"/>
          <p:cNvCxnSpPr/>
          <p:nvPr/>
        </p:nvCxnSpPr>
        <p:spPr>
          <a:xfrm>
            <a:off x="1961686" y="2626299"/>
            <a:ext cx="0" cy="95076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1961686" y="1872201"/>
            <a:ext cx="0" cy="9519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1897252" y="1210559"/>
            <a:ext cx="1177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Mains Live</a:t>
            </a:r>
          </a:p>
        </p:txBody>
      </p:sp>
      <p:cxnSp>
        <p:nvCxnSpPr>
          <p:cNvPr id="64" name="Straight Connector 63"/>
          <p:cNvCxnSpPr/>
          <p:nvPr/>
        </p:nvCxnSpPr>
        <p:spPr>
          <a:xfrm>
            <a:off x="1941892" y="4939620"/>
            <a:ext cx="8253669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Down Arrow 65"/>
          <p:cNvSpPr/>
          <p:nvPr/>
        </p:nvSpPr>
        <p:spPr>
          <a:xfrm>
            <a:off x="1844099" y="5164327"/>
            <a:ext cx="228964" cy="429707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67" name="Straight Connector 66"/>
          <p:cNvCxnSpPr/>
          <p:nvPr/>
        </p:nvCxnSpPr>
        <p:spPr>
          <a:xfrm flipV="1">
            <a:off x="9039564" y="2662018"/>
            <a:ext cx="0" cy="2277602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2073064" y="4567254"/>
            <a:ext cx="682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Earth</a:t>
            </a:r>
          </a:p>
        </p:txBody>
      </p:sp>
      <p:cxnSp>
        <p:nvCxnSpPr>
          <p:cNvPr id="69" name="Straight Connector 68"/>
          <p:cNvCxnSpPr/>
          <p:nvPr/>
        </p:nvCxnSpPr>
        <p:spPr>
          <a:xfrm>
            <a:off x="1941891" y="3377520"/>
            <a:ext cx="3346430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2252370" y="3043017"/>
            <a:ext cx="1307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Mains Earth</a:t>
            </a:r>
          </a:p>
        </p:txBody>
      </p:sp>
      <p:sp>
        <p:nvSpPr>
          <p:cNvPr id="33" name="Rectangle 32"/>
          <p:cNvSpPr/>
          <p:nvPr/>
        </p:nvSpPr>
        <p:spPr>
          <a:xfrm>
            <a:off x="3447923" y="1663603"/>
            <a:ext cx="712332" cy="1135569"/>
          </a:xfrm>
          <a:prstGeom prst="rect">
            <a:avLst/>
          </a:prstGeom>
          <a:ln w="38100">
            <a:solidFill>
              <a:srgbClr val="00206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RCCB</a:t>
            </a:r>
          </a:p>
        </p:txBody>
      </p:sp>
      <p:sp>
        <p:nvSpPr>
          <p:cNvPr id="34" name="Rectangle 33"/>
          <p:cNvSpPr/>
          <p:nvPr/>
        </p:nvSpPr>
        <p:spPr>
          <a:xfrm>
            <a:off x="2515681" y="1687448"/>
            <a:ext cx="626999" cy="350432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MCB</a:t>
            </a:r>
          </a:p>
        </p:txBody>
      </p:sp>
      <p:cxnSp>
        <p:nvCxnSpPr>
          <p:cNvPr id="40" name="Straight Connector 39"/>
          <p:cNvCxnSpPr/>
          <p:nvPr/>
        </p:nvCxnSpPr>
        <p:spPr>
          <a:xfrm>
            <a:off x="5978148" y="1873429"/>
            <a:ext cx="0" cy="829962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stCxn id="49" idx="0"/>
          </p:cNvCxnSpPr>
          <p:nvPr/>
        </p:nvCxnSpPr>
        <p:spPr>
          <a:xfrm flipH="1">
            <a:off x="6607757" y="1219845"/>
            <a:ext cx="1" cy="652357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/>
          <p:cNvSpPr/>
          <p:nvPr/>
        </p:nvSpPr>
        <p:spPr>
          <a:xfrm>
            <a:off x="4519481" y="1720872"/>
            <a:ext cx="628694" cy="28194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Fuse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34EE787-4DC7-48DC-BB0C-2659C2329E11}"/>
              </a:ext>
            </a:extLst>
          </p:cNvPr>
          <p:cNvSpPr txBox="1"/>
          <p:nvPr/>
        </p:nvSpPr>
        <p:spPr>
          <a:xfrm>
            <a:off x="338666" y="5668114"/>
            <a:ext cx="45413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600" u="sng" dirty="0">
                <a:solidFill>
                  <a:srgbClr val="FF0000"/>
                </a:solidFill>
              </a:rPr>
              <a:t>Miniature Circuit Breakers (MCBs)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1600" dirty="0"/>
              <a:t>Breaks the circuit on overcurrent </a:t>
            </a:r>
            <a:r>
              <a:rPr lang="en-SG" sz="1600" dirty="0" err="1"/>
              <a:t>eg</a:t>
            </a:r>
            <a:r>
              <a:rPr lang="en-SG" sz="1600" dirty="0"/>
              <a:t>. short circuit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651FEEF-5296-4E2A-9B96-1C21050A541B}"/>
              </a:ext>
            </a:extLst>
          </p:cNvPr>
          <p:cNvSpPr txBox="1"/>
          <p:nvPr/>
        </p:nvSpPr>
        <p:spPr>
          <a:xfrm>
            <a:off x="6548321" y="5383187"/>
            <a:ext cx="558271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u="sng" dirty="0">
                <a:solidFill>
                  <a:srgbClr val="00B0F0"/>
                </a:solidFill>
              </a:rPr>
              <a:t>Residual Current Circuit Breaker (RCCB)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1600" b="1" dirty="0"/>
              <a:t>What it does? </a:t>
            </a:r>
            <a:r>
              <a:rPr lang="en-SG" sz="1600" dirty="0"/>
              <a:t>Breaks the circuit on earth fault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Cause: </a:t>
            </a:r>
            <a:r>
              <a:rPr lang="en-US" sz="1600" dirty="0"/>
              <a:t>Current leakage </a:t>
            </a:r>
            <a:r>
              <a:rPr lang="en-SG" sz="1600" dirty="0"/>
              <a:t>to Earth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When?: </a:t>
            </a:r>
            <a:r>
              <a:rPr lang="en-US" sz="1600" dirty="0"/>
              <a:t>Breaks when current difference between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|live – neutral|&gt; 30mA threshold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F182C23A-7006-4BF8-9666-9E674BF1296B}"/>
              </a:ext>
            </a:extLst>
          </p:cNvPr>
          <p:cNvCxnSpPr>
            <a:cxnSpLocks/>
          </p:cNvCxnSpPr>
          <p:nvPr/>
        </p:nvCxnSpPr>
        <p:spPr>
          <a:xfrm flipV="1">
            <a:off x="1951952" y="2700379"/>
            <a:ext cx="9734" cy="2450697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7289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42" grpId="0"/>
      <p:bldP spid="4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Straight Connector 50"/>
          <p:cNvCxnSpPr/>
          <p:nvPr/>
        </p:nvCxnSpPr>
        <p:spPr>
          <a:xfrm>
            <a:off x="1958581" y="2703391"/>
            <a:ext cx="4673200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48" idx="3"/>
          </p:cNvCxnSpPr>
          <p:nvPr/>
        </p:nvCxnSpPr>
        <p:spPr>
          <a:xfrm flipV="1">
            <a:off x="5148176" y="1856484"/>
            <a:ext cx="1459581" cy="535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>
            <a:endCxn id="48" idx="1"/>
          </p:cNvCxnSpPr>
          <p:nvPr/>
        </p:nvCxnSpPr>
        <p:spPr>
          <a:xfrm flipV="1">
            <a:off x="1941891" y="1861843"/>
            <a:ext cx="2577590" cy="1035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539" y="101504"/>
            <a:ext cx="11655287" cy="873567"/>
          </a:xfrm>
        </p:spPr>
        <p:txBody>
          <a:bodyPr>
            <a:noAutofit/>
          </a:bodyPr>
          <a:lstStyle/>
          <a:p>
            <a:r>
              <a:rPr lang="en-US" sz="3600" dirty="0"/>
              <a:t>Residual Current Circuit Breaker with Overload Protection (RCBO)</a:t>
            </a:r>
            <a:endParaRPr lang="en-SG" sz="3600" dirty="0"/>
          </a:p>
        </p:txBody>
      </p:sp>
      <p:sp>
        <p:nvSpPr>
          <p:cNvPr id="43" name="Content Placeholder 2"/>
          <p:cNvSpPr>
            <a:spLocks noGrp="1"/>
          </p:cNvSpPr>
          <p:nvPr>
            <p:ph idx="1"/>
          </p:nvPr>
        </p:nvSpPr>
        <p:spPr>
          <a:xfrm>
            <a:off x="657150" y="5907351"/>
            <a:ext cx="8755810" cy="734871"/>
          </a:xfrm>
        </p:spPr>
        <p:txBody>
          <a:bodyPr/>
          <a:lstStyle/>
          <a:p>
            <a:r>
              <a:rPr lang="en-US" dirty="0"/>
              <a:t>RCBO = RCCB + MCB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9</a:t>
            </a:fld>
            <a:endParaRPr lang="en-US"/>
          </a:p>
        </p:txBody>
      </p:sp>
      <p:sp>
        <p:nvSpPr>
          <p:cNvPr id="49" name="Rounded Rectangle 48"/>
          <p:cNvSpPr/>
          <p:nvPr/>
        </p:nvSpPr>
        <p:spPr>
          <a:xfrm>
            <a:off x="5288321" y="1219845"/>
            <a:ext cx="2638872" cy="2884349"/>
          </a:xfrm>
          <a:prstGeom prst="roundRect">
            <a:avLst/>
          </a:prstGeom>
          <a:noFill/>
          <a:ln w="5715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b" anchorCtr="0"/>
          <a:lstStyle/>
          <a:p>
            <a:pPr algn="ctr"/>
            <a:r>
              <a:rPr lang="en-SG" dirty="0">
                <a:solidFill>
                  <a:schemeClr val="tx1"/>
                </a:solidFill>
              </a:rPr>
              <a:t>Kettle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1944462" y="2663639"/>
            <a:ext cx="1512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Mains Neutral</a:t>
            </a:r>
          </a:p>
        </p:txBody>
      </p:sp>
      <p:sp>
        <p:nvSpPr>
          <p:cNvPr id="55" name="Rectangle 54"/>
          <p:cNvSpPr/>
          <p:nvPr/>
        </p:nvSpPr>
        <p:spPr>
          <a:xfrm>
            <a:off x="6525213" y="2003630"/>
            <a:ext cx="165089" cy="536944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56" name="Straight Connector 55"/>
          <p:cNvCxnSpPr/>
          <p:nvPr/>
        </p:nvCxnSpPr>
        <p:spPr>
          <a:xfrm>
            <a:off x="6607756" y="1840815"/>
            <a:ext cx="0" cy="15796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6607756" y="2545427"/>
            <a:ext cx="0" cy="157965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Oval 57"/>
          <p:cNvSpPr/>
          <p:nvPr/>
        </p:nvSpPr>
        <p:spPr>
          <a:xfrm>
            <a:off x="1621445" y="1964307"/>
            <a:ext cx="680483" cy="66199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sz="1200" dirty="0"/>
              <a:t>230V </a:t>
            </a:r>
          </a:p>
          <a:p>
            <a:pPr algn="ctr"/>
            <a:r>
              <a:rPr lang="en-SG" sz="1200" dirty="0"/>
              <a:t>AC ~</a:t>
            </a:r>
          </a:p>
        </p:txBody>
      </p:sp>
      <p:cxnSp>
        <p:nvCxnSpPr>
          <p:cNvPr id="59" name="Straight Connector 58"/>
          <p:cNvCxnSpPr/>
          <p:nvPr/>
        </p:nvCxnSpPr>
        <p:spPr>
          <a:xfrm>
            <a:off x="1961686" y="2626299"/>
            <a:ext cx="0" cy="95076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1961686" y="1872201"/>
            <a:ext cx="0" cy="9519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1897252" y="1210559"/>
            <a:ext cx="1177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Mains Live</a:t>
            </a:r>
          </a:p>
        </p:txBody>
      </p:sp>
      <p:cxnSp>
        <p:nvCxnSpPr>
          <p:cNvPr id="64" name="Straight Connector 63"/>
          <p:cNvCxnSpPr/>
          <p:nvPr/>
        </p:nvCxnSpPr>
        <p:spPr>
          <a:xfrm>
            <a:off x="1941892" y="4939620"/>
            <a:ext cx="8253669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>
            <a:cxnSpLocks/>
          </p:cNvCxnSpPr>
          <p:nvPr/>
        </p:nvCxnSpPr>
        <p:spPr>
          <a:xfrm flipV="1">
            <a:off x="1958583" y="2703391"/>
            <a:ext cx="3103" cy="2460938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Down Arrow 65"/>
          <p:cNvSpPr/>
          <p:nvPr/>
        </p:nvSpPr>
        <p:spPr>
          <a:xfrm>
            <a:off x="1844099" y="5164327"/>
            <a:ext cx="228964" cy="429707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8" name="TextBox 67"/>
          <p:cNvSpPr txBox="1"/>
          <p:nvPr/>
        </p:nvSpPr>
        <p:spPr>
          <a:xfrm>
            <a:off x="2073064" y="4567254"/>
            <a:ext cx="682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Earth</a:t>
            </a:r>
          </a:p>
        </p:txBody>
      </p:sp>
      <p:cxnSp>
        <p:nvCxnSpPr>
          <p:cNvPr id="69" name="Straight Connector 68"/>
          <p:cNvCxnSpPr/>
          <p:nvPr/>
        </p:nvCxnSpPr>
        <p:spPr>
          <a:xfrm>
            <a:off x="1941891" y="3377520"/>
            <a:ext cx="3346430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2252370" y="3043017"/>
            <a:ext cx="1307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Mains Earth</a:t>
            </a:r>
          </a:p>
        </p:txBody>
      </p:sp>
      <p:sp>
        <p:nvSpPr>
          <p:cNvPr id="33" name="Rectangle 32"/>
          <p:cNvSpPr/>
          <p:nvPr/>
        </p:nvSpPr>
        <p:spPr>
          <a:xfrm>
            <a:off x="3447923" y="1663603"/>
            <a:ext cx="712332" cy="1135569"/>
          </a:xfrm>
          <a:prstGeom prst="rect">
            <a:avLst/>
          </a:prstGeom>
          <a:ln w="38100">
            <a:solidFill>
              <a:srgbClr val="00206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RCBO</a:t>
            </a:r>
          </a:p>
        </p:txBody>
      </p:sp>
      <p:cxnSp>
        <p:nvCxnSpPr>
          <p:cNvPr id="40" name="Straight Connector 39"/>
          <p:cNvCxnSpPr/>
          <p:nvPr/>
        </p:nvCxnSpPr>
        <p:spPr>
          <a:xfrm>
            <a:off x="5978148" y="1873429"/>
            <a:ext cx="0" cy="829962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stCxn id="49" idx="0"/>
          </p:cNvCxnSpPr>
          <p:nvPr/>
        </p:nvCxnSpPr>
        <p:spPr>
          <a:xfrm flipH="1">
            <a:off x="6607757" y="1219845"/>
            <a:ext cx="1" cy="652357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/>
          <p:cNvSpPr/>
          <p:nvPr/>
        </p:nvSpPr>
        <p:spPr>
          <a:xfrm>
            <a:off x="4519481" y="1720872"/>
            <a:ext cx="628694" cy="28194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Fuse</a:t>
            </a:r>
          </a:p>
        </p:txBody>
      </p:sp>
    </p:spTree>
    <p:extLst>
      <p:ext uri="{BB962C8B-B14F-4D97-AF65-F5344CB8AC3E}">
        <p14:creationId xmlns:p14="http://schemas.microsoft.com/office/powerpoint/2010/main" val="260045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3006</TotalTime>
  <Words>1176</Words>
  <Application>Microsoft Office PowerPoint</Application>
  <PresentationFormat>Widescreen</PresentationFormat>
  <Paragraphs>241</Paragraphs>
  <Slides>29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3" baseType="lpstr">
      <vt:lpstr>Arial</vt:lpstr>
      <vt:lpstr>Calibri</vt:lpstr>
      <vt:lpstr>Calibri Light</vt:lpstr>
      <vt:lpstr>Office Theme</vt:lpstr>
      <vt:lpstr>Repair Kopitiam Circuit Breaker Training</vt:lpstr>
      <vt:lpstr>Agenda</vt:lpstr>
      <vt:lpstr>Inside the 3-pin mains plug (BS1363)</vt:lpstr>
      <vt:lpstr>Earth connections: Normal operation</vt:lpstr>
      <vt:lpstr>Live wire touches case</vt:lpstr>
      <vt:lpstr>What if there is no Earth wire?</vt:lpstr>
      <vt:lpstr>MCB + RCCB Circuit Breakers</vt:lpstr>
      <vt:lpstr>Circuit breaker arrangement</vt:lpstr>
      <vt:lpstr>Residual Current Circuit Breaker with Overload Protection (RCBO)</vt:lpstr>
      <vt:lpstr>Blackout recovery procedure</vt:lpstr>
      <vt:lpstr>Problem 1: Safety </vt:lpstr>
      <vt:lpstr>Problem 2: Inaccessible onsite breaker</vt:lpstr>
      <vt:lpstr>Problem 3:  Inconvenience of breaker trip</vt:lpstr>
      <vt:lpstr>Solution for RCCB earth-leakage trips</vt:lpstr>
      <vt:lpstr>RCBO trip status + Demo</vt:lpstr>
      <vt:lpstr>Solution for MCB short-circuit trips</vt:lpstr>
      <vt:lpstr>PowerPoint Presentation</vt:lpstr>
      <vt:lpstr>Behaviour State 0</vt:lpstr>
      <vt:lpstr>Behaviour State 1</vt:lpstr>
      <vt:lpstr>Behaviour State 2a</vt:lpstr>
      <vt:lpstr>Behaviour State 2b</vt:lpstr>
      <vt:lpstr>Resistor Overheat Alert</vt:lpstr>
      <vt:lpstr>System weakness</vt:lpstr>
      <vt:lpstr>Before plugging in new appliance</vt:lpstr>
      <vt:lpstr>Test for Earth Leakage without tripping</vt:lpstr>
      <vt:lpstr>Questions before the case study?</vt:lpstr>
      <vt:lpstr>Case study: Improper heating wiring</vt:lpstr>
      <vt:lpstr>Faults drawn from coroner inquiry</vt:lpstr>
      <vt:lpstr>Questions before the case study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Yeo Kheng Meng</dc:creator>
  <cp:lastModifiedBy>Yeo Kheng Meng</cp:lastModifiedBy>
  <cp:revision>183</cp:revision>
  <dcterms:created xsi:type="dcterms:W3CDTF">2016-06-23T01:12:38Z</dcterms:created>
  <dcterms:modified xsi:type="dcterms:W3CDTF">2018-10-20T10:53:32Z</dcterms:modified>
</cp:coreProperties>
</file>